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0" d="100"/>
          <a:sy n="80" d="100"/>
        </p:scale>
        <p:origin x="-43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179705-5B3B-4076-BD3A-A5AA7E55E6F1}" type="datetimeFigureOut">
              <a:rPr lang="en-US" smtClean="0"/>
              <a:pPr/>
              <a:t>4/8/2021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7E7269-BE8C-4718-8199-BFDB494CD508}"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iblegateway.com/passage/?search=luke+9:28-35&amp;version=NIV"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iblegateway.com/passage/?search=mark+14:22-25&amp;version=NIV"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The Rosary is a prayerful reflection of the Gospels. </a:t>
            </a:r>
            <a:r>
              <a:rPr lang="en-GB" dirty="0" smtClean="0">
                <a:latin typeface="Arial" panose="020B0604020202020204" pitchFamily="34" charset="0"/>
                <a:cs typeface="Arial" panose="020B0604020202020204" pitchFamily="34" charset="0"/>
              </a:rPr>
              <a:t>It </a:t>
            </a:r>
            <a:r>
              <a:rPr lang="en-GB" dirty="0">
                <a:latin typeface="Arial" panose="020B0604020202020204" pitchFamily="34" charset="0"/>
                <a:cs typeface="Arial" panose="020B0604020202020204" pitchFamily="34" charset="0"/>
              </a:rPr>
              <a:t>comprises 20 Mysteries or significant events in the life of Jesus and Mary. These events are organized into four sets of </a:t>
            </a:r>
            <a:r>
              <a:rPr lang="en-GB" dirty="0" smtClean="0">
                <a:latin typeface="Arial" panose="020B0604020202020204" pitchFamily="34" charset="0"/>
                <a:cs typeface="Arial" panose="020B0604020202020204" pitchFamily="34" charset="0"/>
              </a:rPr>
              <a:t>Mysteries; Joyful, Luminous, Sorrowful and Glorious.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Having a clearer picture of the scene and significance of the </a:t>
            </a:r>
            <a:r>
              <a:rPr lang="en-GB" dirty="0" smtClean="0">
                <a:latin typeface="Arial" panose="020B0604020202020204" pitchFamily="34" charset="0"/>
                <a:cs typeface="Arial" panose="020B0604020202020204" pitchFamily="34" charset="0"/>
              </a:rPr>
              <a:t>Rosary Mystery </a:t>
            </a:r>
            <a:r>
              <a:rPr lang="en-GB" dirty="0">
                <a:latin typeface="Arial" panose="020B0604020202020204" pitchFamily="34" charset="0"/>
                <a:cs typeface="Arial" panose="020B0604020202020204" pitchFamily="34" charset="0"/>
              </a:rPr>
              <a:t>will greatly enhance </a:t>
            </a:r>
            <a:r>
              <a:rPr lang="en-GB" dirty="0" smtClean="0">
                <a:latin typeface="Arial" panose="020B0604020202020204" pitchFamily="34" charset="0"/>
                <a:cs typeface="Arial" panose="020B0604020202020204" pitchFamily="34" charset="0"/>
              </a:rPr>
              <a:t>your and the children’s </a:t>
            </a:r>
            <a:r>
              <a:rPr lang="en-GB" dirty="0">
                <a:latin typeface="Arial" panose="020B0604020202020204" pitchFamily="34" charset="0"/>
                <a:cs typeface="Arial" panose="020B0604020202020204" pitchFamily="34" charset="0"/>
              </a:rPr>
              <a:t>meditation. </a:t>
            </a:r>
            <a:r>
              <a:rPr lang="en-GB" dirty="0" smtClean="0">
                <a:latin typeface="Arial" panose="020B0604020202020204" pitchFamily="34" charset="0"/>
                <a:cs typeface="Arial" panose="020B0604020202020204" pitchFamily="34" charset="0"/>
              </a:rPr>
              <a:t>The Holy Rosary should bring about inner </a:t>
            </a:r>
            <a:r>
              <a:rPr lang="en-GB" dirty="0">
                <a:latin typeface="Arial" panose="020B0604020202020204" pitchFamily="34" charset="0"/>
                <a:cs typeface="Arial" panose="020B0604020202020204" pitchFamily="34" charset="0"/>
              </a:rPr>
              <a:t>peace </a:t>
            </a:r>
            <a:r>
              <a:rPr lang="en-GB" dirty="0" smtClean="0">
                <a:latin typeface="Arial" panose="020B0604020202020204" pitchFamily="34" charset="0"/>
                <a:cs typeface="Arial" panose="020B0604020202020204" pitchFamily="34" charset="0"/>
              </a:rPr>
              <a:t>using both mental </a:t>
            </a:r>
            <a:r>
              <a:rPr lang="en-GB" dirty="0">
                <a:latin typeface="Arial" panose="020B0604020202020204" pitchFamily="34" charset="0"/>
                <a:cs typeface="Arial" panose="020B0604020202020204" pitchFamily="34" charset="0"/>
              </a:rPr>
              <a:t>and vocal prayer. </a:t>
            </a:r>
            <a:r>
              <a:rPr lang="en-GB" dirty="0" smtClean="0">
                <a:latin typeface="Arial" panose="020B0604020202020204" pitchFamily="34" charset="0"/>
                <a:cs typeface="Arial" panose="020B0604020202020204" pitchFamily="34" charset="0"/>
              </a:rPr>
              <a:t>This </a:t>
            </a:r>
            <a:r>
              <a:rPr lang="en-GB" dirty="0">
                <a:latin typeface="Arial" panose="020B0604020202020204" pitchFamily="34" charset="0"/>
                <a:cs typeface="Arial" panose="020B0604020202020204" pitchFamily="34" charset="0"/>
              </a:rPr>
              <a:t>is how your mind </a:t>
            </a:r>
            <a:r>
              <a:rPr lang="en-GB" dirty="0" smtClean="0">
                <a:latin typeface="Arial" panose="020B0604020202020204" pitchFamily="34" charset="0"/>
                <a:cs typeface="Arial" panose="020B0604020202020204" pitchFamily="34" charset="0"/>
              </a:rPr>
              <a:t>internalises </a:t>
            </a:r>
            <a:r>
              <a:rPr lang="en-GB" dirty="0">
                <a:latin typeface="Arial" panose="020B0604020202020204" pitchFamily="34" charset="0"/>
                <a:cs typeface="Arial" panose="020B0604020202020204" pitchFamily="34" charset="0"/>
              </a:rPr>
              <a:t>the events </a:t>
            </a:r>
            <a:r>
              <a:rPr lang="en-GB" dirty="0" smtClean="0">
                <a:latin typeface="Arial" panose="020B0604020202020204" pitchFamily="34" charset="0"/>
                <a:cs typeface="Arial" panose="020B0604020202020204" pitchFamily="34" charset="0"/>
              </a:rPr>
              <a:t>of Jesus’ life.</a:t>
            </a:r>
            <a:endParaRPr lang="en-GB"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This Power Point is a comprehensive overview of the</a:t>
            </a:r>
            <a:r>
              <a:rPr lang="en-GB" baseline="0" dirty="0" smtClean="0">
                <a:latin typeface="Arial" panose="020B0604020202020204" pitchFamily="34" charset="0"/>
                <a:cs typeface="Arial" panose="020B0604020202020204" pitchFamily="34" charset="0"/>
              </a:rPr>
              <a:t> Holy Rosary. Each</a:t>
            </a:r>
            <a:r>
              <a:rPr lang="en-GB" dirty="0" smtClean="0">
                <a:latin typeface="Arial" panose="020B0604020202020204" pitchFamily="34" charset="0"/>
                <a:cs typeface="Arial" panose="020B0604020202020204" pitchFamily="34" charset="0"/>
              </a:rPr>
              <a:t> mystery </a:t>
            </a:r>
            <a:r>
              <a:rPr lang="en-GB" baseline="0" dirty="0" smtClean="0">
                <a:latin typeface="Arial" panose="020B0604020202020204" pitchFamily="34" charset="0"/>
                <a:cs typeface="Arial" panose="020B0604020202020204" pitchFamily="34" charset="0"/>
              </a:rPr>
              <a:t>follows the same format and has</a:t>
            </a:r>
            <a:r>
              <a:rPr lang="en-GB" dirty="0" smtClean="0">
                <a:latin typeface="Arial" panose="020B0604020202020204" pitchFamily="34" charset="0"/>
                <a:cs typeface="Arial" panose="020B0604020202020204" pitchFamily="34" charset="0"/>
              </a:rPr>
              <a:t> been</a:t>
            </a:r>
            <a:r>
              <a:rPr lang="en-GB" baseline="0" dirty="0" smtClean="0">
                <a:latin typeface="Arial" panose="020B0604020202020204" pitchFamily="34" charset="0"/>
                <a:cs typeface="Arial" panose="020B0604020202020204" pitchFamily="34" charset="0"/>
              </a:rPr>
              <a:t> designed to</a:t>
            </a:r>
            <a:r>
              <a:rPr lang="en-GB" dirty="0" smtClean="0">
                <a:latin typeface="Arial" panose="020B0604020202020204" pitchFamily="34" charset="0"/>
                <a:cs typeface="Arial" panose="020B0604020202020204" pitchFamily="34" charset="0"/>
              </a:rPr>
              <a:t> be used</a:t>
            </a:r>
            <a:r>
              <a:rPr lang="en-GB" baseline="0" dirty="0" smtClean="0">
                <a:latin typeface="Arial" panose="020B0604020202020204" pitchFamily="34" charset="0"/>
                <a:cs typeface="Arial" panose="020B0604020202020204" pitchFamily="34" charset="0"/>
              </a:rPr>
              <a:t> as a visual stimulus for children while praying the Rosary. </a:t>
            </a:r>
          </a:p>
          <a:p>
            <a:endParaRPr lang="en-GB" dirty="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There are teacher’s notes before each new mystery providing additional information including</a:t>
            </a:r>
            <a:r>
              <a:rPr lang="en-GB" dirty="0" smtClean="0">
                <a:latin typeface="Arial" panose="020B0604020202020204" pitchFamily="34" charset="0"/>
                <a:cs typeface="Arial" panose="020B0604020202020204" pitchFamily="34" charset="0"/>
              </a:rPr>
              <a:t> scripture, reflections, questions and prayers </a:t>
            </a:r>
            <a:r>
              <a:rPr lang="en-GB" baseline="0" dirty="0" smtClean="0">
                <a:latin typeface="Arial" panose="020B0604020202020204" pitchFamily="34" charset="0"/>
                <a:cs typeface="Arial" panose="020B0604020202020204" pitchFamily="34" charset="0"/>
              </a:rPr>
              <a:t>to encourage discussion and further reflection during each decade. </a:t>
            </a:r>
          </a:p>
          <a:p>
            <a:endParaRPr lang="en-GB" dirty="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There are specific days on which to pray certain mysteries but professional judgement</a:t>
            </a:r>
            <a:r>
              <a:rPr lang="en-GB" dirty="0" smtClean="0">
                <a:latin typeface="Arial" panose="020B0604020202020204" pitchFamily="34" charset="0"/>
                <a:cs typeface="Arial" panose="020B0604020202020204" pitchFamily="34" charset="0"/>
              </a:rPr>
              <a:t> should be used in order to cover the breadth and depth of learning during the progression of lessons.</a:t>
            </a:r>
          </a:p>
          <a:p>
            <a:endParaRPr lang="en-GB" baseline="0" dirty="0">
              <a:latin typeface="Arial" panose="020B0604020202020204" pitchFamily="34" charset="0"/>
              <a:cs typeface="Arial" panose="020B0604020202020204" pitchFamily="34" charset="0"/>
            </a:endParaRPr>
          </a:p>
          <a:p>
            <a:endParaRPr lang="en-GB" baseline="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pPr/>
              <a:t>1</a:t>
            </a:fld>
            <a:endParaRPr lang="en-GB"/>
          </a:p>
        </p:txBody>
      </p:sp>
    </p:spTree>
    <p:extLst>
      <p:ext uri="{BB962C8B-B14F-4D97-AF65-F5344CB8AC3E}">
        <p14:creationId xmlns:p14="http://schemas.microsoft.com/office/powerpoint/2010/main" xmlns="" val="132187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pPr/>
              <a:t>10</a:t>
            </a:fld>
            <a:endParaRPr lang="en-GB"/>
          </a:p>
        </p:txBody>
      </p:sp>
    </p:spTree>
    <p:extLst>
      <p:ext uri="{BB962C8B-B14F-4D97-AF65-F5344CB8AC3E}">
        <p14:creationId xmlns:p14="http://schemas.microsoft.com/office/powerpoint/2010/main" xmlns="" val="1579058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smtClean="0">
                <a:latin typeface="Arial" panose="020B0604020202020204" pitchFamily="34" charset="0"/>
                <a:cs typeface="Arial" panose="020B0604020202020204" pitchFamily="34" charset="0"/>
              </a:rPr>
              <a:t>Mark 1:14-15</a:t>
            </a:r>
          </a:p>
          <a:p>
            <a:r>
              <a:rPr lang="en-GB" sz="1000" baseline="30000" dirty="0">
                <a:latin typeface="Arial" panose="020B0604020202020204" pitchFamily="34" charset="0"/>
                <a:cs typeface="Arial" panose="020B0604020202020204" pitchFamily="34" charset="0"/>
              </a:rPr>
              <a:t>14 </a:t>
            </a:r>
            <a:r>
              <a:rPr lang="en-GB" sz="1000" dirty="0">
                <a:latin typeface="Arial" panose="020B0604020202020204" pitchFamily="34" charset="0"/>
                <a:cs typeface="Arial" panose="020B0604020202020204" pitchFamily="34" charset="0"/>
              </a:rPr>
              <a:t>After John was put in prison, Jesus went into Galilee, proclaiming the good news of God. </a:t>
            </a:r>
            <a:r>
              <a:rPr lang="en-GB" sz="1000" baseline="30000" dirty="0">
                <a:latin typeface="Arial" panose="020B0604020202020204" pitchFamily="34" charset="0"/>
                <a:cs typeface="Arial" panose="020B0604020202020204" pitchFamily="34" charset="0"/>
              </a:rPr>
              <a:t>15 </a:t>
            </a:r>
            <a:r>
              <a:rPr lang="en-GB" sz="1000" dirty="0">
                <a:latin typeface="Arial" panose="020B0604020202020204" pitchFamily="34" charset="0"/>
                <a:cs typeface="Arial" panose="020B0604020202020204" pitchFamily="34" charset="0"/>
              </a:rPr>
              <a:t>“The time has come,” he said. “The kingdom of God has come near. Repent and believe the good news</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Reflection</a:t>
            </a:r>
          </a:p>
          <a:p>
            <a:r>
              <a:rPr lang="en-GB" sz="1000" dirty="0">
                <a:latin typeface="Arial" panose="020B0604020202020204" pitchFamily="34" charset="0"/>
                <a:cs typeface="Arial" panose="020B0604020202020204" pitchFamily="34" charset="0"/>
              </a:rPr>
              <a:t>Throughout the Gospels, Jesus reveals the Kingdom of God to us in various ways. But the message is always clear and consistent. We are called to God’s Kingdom through Jesus Christ. He came into our world to show us the way. We are to repent for our sins and trust in God. For He, in His mercy, will forgive our sins and draw us to Him.</a:t>
            </a:r>
            <a:endParaRPr lang="en-GB" sz="1000" dirty="0" smtClean="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Questions</a:t>
            </a:r>
          </a:p>
          <a:p>
            <a:r>
              <a:rPr lang="en-GB" sz="1000" dirty="0">
                <a:latin typeface="Arial" panose="020B0604020202020204" pitchFamily="34" charset="0"/>
                <a:cs typeface="Arial" panose="020B0604020202020204" pitchFamily="34" charset="0"/>
              </a:rPr>
              <a:t>Do I seek the Kingdom of God each day by </a:t>
            </a:r>
            <a:r>
              <a:rPr lang="en-GB" sz="1000" dirty="0" smtClean="0">
                <a:latin typeface="Arial" panose="020B0604020202020204" pitchFamily="34" charset="0"/>
                <a:cs typeface="Arial" panose="020B0604020202020204" pitchFamily="34" charset="0"/>
              </a:rPr>
              <a:t>saying sorry and </a:t>
            </a:r>
            <a:r>
              <a:rPr lang="en-GB" sz="1000" dirty="0">
                <a:latin typeface="Arial" panose="020B0604020202020204" pitchFamily="34" charset="0"/>
                <a:cs typeface="Arial" panose="020B0604020202020204" pitchFamily="34" charset="0"/>
              </a:rPr>
              <a:t>praying for His mercy? </a:t>
            </a:r>
            <a:endParaRPr lang="en-GB" sz="1000" dirty="0" smtClean="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Do </a:t>
            </a:r>
            <a:r>
              <a:rPr lang="en-GB" sz="1000" dirty="0">
                <a:latin typeface="Arial" panose="020B0604020202020204" pitchFamily="34" charset="0"/>
                <a:cs typeface="Arial" panose="020B0604020202020204" pitchFamily="34" charset="0"/>
              </a:rPr>
              <a:t>I follow the example of Jesus each day by trusting completely in God for all things</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We Pray for Repentance and Trust in God</a:t>
            </a:r>
          </a:p>
          <a:p>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pray for the grace and mercy of God so that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might empty </a:t>
            </a:r>
            <a:r>
              <a:rPr lang="en-GB" sz="1000" dirty="0" smtClean="0">
                <a:latin typeface="Arial" panose="020B0604020202020204" pitchFamily="34" charset="0"/>
                <a:cs typeface="Arial" panose="020B0604020202020204" pitchFamily="34" charset="0"/>
              </a:rPr>
              <a:t>ourselves and </a:t>
            </a:r>
            <a:r>
              <a:rPr lang="en-GB" sz="1000" dirty="0">
                <a:latin typeface="Arial" panose="020B0604020202020204" pitchFamily="34" charset="0"/>
                <a:cs typeface="Arial" panose="020B0604020202020204" pitchFamily="34" charset="0"/>
              </a:rPr>
              <a:t>enter into His Kingdom by turning all things over to Him.</a:t>
            </a:r>
          </a:p>
          <a:p>
            <a:endParaRPr lang="en-GB" dirty="0" smtClean="0"/>
          </a:p>
          <a:p>
            <a:endParaRPr lang="en-GB" dirty="0"/>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pPr/>
              <a:t>11</a:t>
            </a:fld>
            <a:endParaRPr lang="en-GB"/>
          </a:p>
        </p:txBody>
      </p:sp>
    </p:spTree>
    <p:extLst>
      <p:ext uri="{BB962C8B-B14F-4D97-AF65-F5344CB8AC3E}">
        <p14:creationId xmlns:p14="http://schemas.microsoft.com/office/powerpoint/2010/main" xmlns="" val="1222543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pPr/>
              <a:t>12</a:t>
            </a:fld>
            <a:endParaRPr lang="en-GB"/>
          </a:p>
        </p:txBody>
      </p:sp>
    </p:spTree>
    <p:extLst>
      <p:ext uri="{BB962C8B-B14F-4D97-AF65-F5344CB8AC3E}">
        <p14:creationId xmlns:p14="http://schemas.microsoft.com/office/powerpoint/2010/main" xmlns="" val="1172050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8680" y="4343400"/>
            <a:ext cx="5760640" cy="4114800"/>
          </a:xfrm>
        </p:spPr>
        <p:txBody>
          <a:bodyPr/>
          <a:lstStyle/>
          <a:p>
            <a:r>
              <a:rPr lang="en-GB" sz="1000" b="1" dirty="0" smtClean="0">
                <a:latin typeface="Arial" panose="020B0604020202020204" pitchFamily="34" charset="0"/>
                <a:cs typeface="Arial" panose="020B0604020202020204" pitchFamily="34" charset="0"/>
              </a:rPr>
              <a:t>Luke 9:28-35</a:t>
            </a:r>
          </a:p>
          <a:p>
            <a:r>
              <a:rPr lang="en-GB" sz="1000" baseline="30000" dirty="0" smtClean="0">
                <a:latin typeface="Arial" panose="020B0604020202020204" pitchFamily="34" charset="0"/>
                <a:cs typeface="Arial" panose="020B0604020202020204" pitchFamily="34" charset="0"/>
              </a:rPr>
              <a:t>28</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About eight days after Jesus said this, he took Peter, John and James with him and went up onto a mountain to pray. </a:t>
            </a:r>
            <a:r>
              <a:rPr lang="en-GB" sz="1000" baseline="30000" dirty="0">
                <a:latin typeface="Arial" panose="020B0604020202020204" pitchFamily="34" charset="0"/>
                <a:cs typeface="Arial" panose="020B0604020202020204" pitchFamily="34" charset="0"/>
              </a:rPr>
              <a:t>29 </a:t>
            </a:r>
            <a:r>
              <a:rPr lang="en-GB" sz="1000" dirty="0">
                <a:latin typeface="Arial" panose="020B0604020202020204" pitchFamily="34" charset="0"/>
                <a:cs typeface="Arial" panose="020B0604020202020204" pitchFamily="34" charset="0"/>
              </a:rPr>
              <a:t>As he was praying, the appearance of his face changed, and his clothes became as bright as a flash of lightning. </a:t>
            </a:r>
            <a:r>
              <a:rPr lang="en-GB" sz="1000" baseline="30000" dirty="0">
                <a:latin typeface="Arial" panose="020B0604020202020204" pitchFamily="34" charset="0"/>
                <a:cs typeface="Arial" panose="020B0604020202020204" pitchFamily="34" charset="0"/>
              </a:rPr>
              <a:t>30 </a:t>
            </a:r>
            <a:r>
              <a:rPr lang="en-GB" sz="1000" dirty="0">
                <a:latin typeface="Arial" panose="020B0604020202020204" pitchFamily="34" charset="0"/>
                <a:cs typeface="Arial" panose="020B0604020202020204" pitchFamily="34" charset="0"/>
              </a:rPr>
              <a:t>Two men, Moses and Elijah, appeared in glorious </a:t>
            </a:r>
            <a:r>
              <a:rPr lang="en-GB" sz="1000" dirty="0" smtClean="0">
                <a:latin typeface="Arial" panose="020B0604020202020204" pitchFamily="34" charset="0"/>
                <a:cs typeface="Arial" panose="020B0604020202020204" pitchFamily="34" charset="0"/>
              </a:rPr>
              <a:t>splendour</a:t>
            </a:r>
            <a:r>
              <a:rPr lang="en-GB" sz="1000" dirty="0">
                <a:latin typeface="Arial" panose="020B0604020202020204" pitchFamily="34" charset="0"/>
                <a:cs typeface="Arial" panose="020B0604020202020204" pitchFamily="34" charset="0"/>
              </a:rPr>
              <a:t>, talking with Jesus. </a:t>
            </a:r>
            <a:r>
              <a:rPr lang="en-GB" sz="1000" baseline="30000" dirty="0">
                <a:latin typeface="Arial" panose="020B0604020202020204" pitchFamily="34" charset="0"/>
                <a:cs typeface="Arial" panose="020B0604020202020204" pitchFamily="34" charset="0"/>
              </a:rPr>
              <a:t>31 </a:t>
            </a:r>
            <a:r>
              <a:rPr lang="en-GB" sz="1000" dirty="0">
                <a:latin typeface="Arial" panose="020B0604020202020204" pitchFamily="34" charset="0"/>
                <a:cs typeface="Arial" panose="020B0604020202020204" pitchFamily="34" charset="0"/>
              </a:rPr>
              <a:t>They spoke about his departure,</a:t>
            </a:r>
            <a:r>
              <a:rPr lang="en-GB" sz="1000" baseline="30000" dirty="0">
                <a:latin typeface="Arial" panose="020B0604020202020204" pitchFamily="34" charset="0"/>
                <a:cs typeface="Arial" panose="020B0604020202020204" pitchFamily="34" charset="0"/>
              </a:rPr>
              <a:t>[</a:t>
            </a:r>
            <a:r>
              <a:rPr lang="en-GB" sz="1000" baseline="30000" dirty="0">
                <a:latin typeface="Arial" panose="020B0604020202020204" pitchFamily="34" charset="0"/>
                <a:cs typeface="Arial" panose="020B0604020202020204" pitchFamily="34" charset="0"/>
                <a:hlinkClick r:id="rId3" tooltip="See footnote a"/>
              </a:rPr>
              <a:t>a</a:t>
            </a:r>
            <a:r>
              <a:rPr lang="en-GB" sz="1000" baseline="30000" dirty="0">
                <a:latin typeface="Arial" panose="020B0604020202020204" pitchFamily="34" charset="0"/>
                <a:cs typeface="Arial" panose="020B0604020202020204" pitchFamily="34" charset="0"/>
              </a:rPr>
              <a:t>]</a:t>
            </a:r>
            <a:r>
              <a:rPr lang="en-GB" sz="1000" dirty="0">
                <a:latin typeface="Arial" panose="020B0604020202020204" pitchFamily="34" charset="0"/>
                <a:cs typeface="Arial" panose="020B0604020202020204" pitchFamily="34" charset="0"/>
              </a:rPr>
              <a:t> which he was about to bring to </a:t>
            </a:r>
            <a:r>
              <a:rPr lang="en-GB" sz="1000" dirty="0" smtClean="0">
                <a:latin typeface="Arial" panose="020B0604020202020204" pitchFamily="34" charset="0"/>
                <a:cs typeface="Arial" panose="020B0604020202020204" pitchFamily="34" charset="0"/>
              </a:rPr>
              <a:t>fulfilment </a:t>
            </a:r>
            <a:r>
              <a:rPr lang="en-GB" sz="1000" dirty="0">
                <a:latin typeface="Arial" panose="020B0604020202020204" pitchFamily="34" charset="0"/>
                <a:cs typeface="Arial" panose="020B0604020202020204" pitchFamily="34" charset="0"/>
              </a:rPr>
              <a:t>at Jerusalem. </a:t>
            </a:r>
            <a:r>
              <a:rPr lang="en-GB" sz="1000" baseline="30000" dirty="0">
                <a:latin typeface="Arial" panose="020B0604020202020204" pitchFamily="34" charset="0"/>
                <a:cs typeface="Arial" panose="020B0604020202020204" pitchFamily="34" charset="0"/>
              </a:rPr>
              <a:t>32 </a:t>
            </a:r>
            <a:r>
              <a:rPr lang="en-GB" sz="1000" dirty="0">
                <a:latin typeface="Arial" panose="020B0604020202020204" pitchFamily="34" charset="0"/>
                <a:cs typeface="Arial" panose="020B0604020202020204" pitchFamily="34" charset="0"/>
              </a:rPr>
              <a:t>Peter and his companions were very sleepy, but when they became fully awake, they saw his glory and the two men standing with him. </a:t>
            </a:r>
            <a:r>
              <a:rPr lang="en-GB" sz="1000" baseline="30000" dirty="0">
                <a:latin typeface="Arial" panose="020B0604020202020204" pitchFamily="34" charset="0"/>
                <a:cs typeface="Arial" panose="020B0604020202020204" pitchFamily="34" charset="0"/>
              </a:rPr>
              <a:t>33 </a:t>
            </a:r>
            <a:r>
              <a:rPr lang="en-GB" sz="1000" dirty="0">
                <a:latin typeface="Arial" panose="020B0604020202020204" pitchFamily="34" charset="0"/>
                <a:cs typeface="Arial" panose="020B0604020202020204" pitchFamily="34" charset="0"/>
              </a:rPr>
              <a:t>As the men were leaving Jesus, Peter said to him, “Master, it is good for us to be here. Let us put up three shelters—one for you, one for Moses and one for Elijah.” (He did not know what he was saying</a:t>
            </a:r>
            <a:r>
              <a:rPr lang="en-GB" sz="1000" dirty="0" smtClean="0">
                <a:latin typeface="Arial" panose="020B0604020202020204" pitchFamily="34" charset="0"/>
                <a:cs typeface="Arial" panose="020B0604020202020204" pitchFamily="34" charset="0"/>
              </a:rPr>
              <a:t>.) </a:t>
            </a:r>
            <a:r>
              <a:rPr lang="en-GB" sz="1000" baseline="30000" dirty="0" smtClean="0">
                <a:latin typeface="Arial" panose="020B0604020202020204" pitchFamily="34" charset="0"/>
                <a:cs typeface="Arial" panose="020B0604020202020204" pitchFamily="34" charset="0"/>
              </a:rPr>
              <a:t>34</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While he was speaking, a cloud appeared and covered them, and they were afraid as they entered the cloud. </a:t>
            </a:r>
            <a:r>
              <a:rPr lang="en-GB" sz="1000" baseline="30000" dirty="0">
                <a:latin typeface="Arial" panose="020B0604020202020204" pitchFamily="34" charset="0"/>
                <a:cs typeface="Arial" panose="020B0604020202020204" pitchFamily="34" charset="0"/>
              </a:rPr>
              <a:t>35 </a:t>
            </a:r>
            <a:r>
              <a:rPr lang="en-GB" sz="1000" dirty="0">
                <a:latin typeface="Arial" panose="020B0604020202020204" pitchFamily="34" charset="0"/>
                <a:cs typeface="Arial" panose="020B0604020202020204" pitchFamily="34" charset="0"/>
              </a:rPr>
              <a:t>A voice came from the cloud, saying, “This is my Son, whom I have chosen; listen to him.” </a:t>
            </a:r>
            <a:endParaRPr lang="en-GB" sz="1000" dirty="0" smtClean="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Reflection</a:t>
            </a:r>
            <a:endParaRPr lang="en-GB" sz="1000" b="1"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The transfiguration of Jesus reveals some portion of His true glory to us. In presenting Moses and Elijah, Jesus connects the law and the prophets to Himself for us to clearly see who He is and why He is here. In His brilliant appearance, Jesus gives us a glimpse of where He is leading us — He gives the hope of salvation from sin. The voice of God the Father confirms for us and directs us to “Listen to Him</a:t>
            </a:r>
            <a:r>
              <a:rPr lang="en-GB" sz="1000" dirty="0" smtClean="0">
                <a:latin typeface="Arial" panose="020B0604020202020204" pitchFamily="34" charset="0"/>
                <a:cs typeface="Arial" panose="020B0604020202020204" pitchFamily="34" charset="0"/>
              </a:rPr>
              <a:t>.”</a:t>
            </a:r>
          </a:p>
          <a:p>
            <a:endParaRPr lang="en-GB" sz="1000" b="1"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Questions</a:t>
            </a:r>
          </a:p>
          <a:p>
            <a:r>
              <a:rPr lang="en-GB" sz="1000" dirty="0">
                <a:latin typeface="Arial" panose="020B0604020202020204" pitchFamily="34" charset="0"/>
                <a:cs typeface="Arial" panose="020B0604020202020204" pitchFamily="34" charset="0"/>
              </a:rPr>
              <a:t>Do I recognize Jesus for who He really is and why He comes into our lives? </a:t>
            </a:r>
            <a:endParaRPr lang="en-GB" sz="1000" dirty="0" smtClean="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Do </a:t>
            </a:r>
            <a:r>
              <a:rPr lang="en-GB" sz="1000" dirty="0">
                <a:latin typeface="Arial" panose="020B0604020202020204" pitchFamily="34" charset="0"/>
                <a:cs typeface="Arial" panose="020B0604020202020204" pitchFamily="34" charset="0"/>
              </a:rPr>
              <a:t>I see how He reveals Himself in our world today? </a:t>
            </a:r>
            <a:endParaRPr lang="en-GB" sz="1000" dirty="0" smtClean="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We Pray for the Desire for Holiness</a:t>
            </a:r>
          </a:p>
          <a:p>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pray that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may </a:t>
            </a:r>
            <a:r>
              <a:rPr lang="en-GB" sz="1000" dirty="0" smtClean="0">
                <a:latin typeface="Arial" panose="020B0604020202020204" pitchFamily="34" charset="0"/>
                <a:cs typeface="Arial" panose="020B0604020202020204" pitchFamily="34" charset="0"/>
              </a:rPr>
              <a:t>recognise </a:t>
            </a:r>
            <a:r>
              <a:rPr lang="en-GB" sz="1000" dirty="0">
                <a:latin typeface="Arial" panose="020B0604020202020204" pitchFamily="34" charset="0"/>
                <a:cs typeface="Arial" panose="020B0604020202020204" pitchFamily="34" charset="0"/>
              </a:rPr>
              <a:t>Jesus revealed in our world and that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may be refreshed and filled with hope for the remainder of </a:t>
            </a:r>
            <a:r>
              <a:rPr lang="en-GB" sz="1000" dirty="0" smtClean="0">
                <a:latin typeface="Arial" panose="020B0604020202020204" pitchFamily="34" charset="0"/>
                <a:cs typeface="Arial" panose="020B0604020202020204" pitchFamily="34" charset="0"/>
              </a:rPr>
              <a:t>our personal </a:t>
            </a:r>
            <a:r>
              <a:rPr lang="en-GB" sz="1000" dirty="0">
                <a:latin typeface="Arial" panose="020B0604020202020204" pitchFamily="34" charset="0"/>
                <a:cs typeface="Arial" panose="020B0604020202020204" pitchFamily="34" charset="0"/>
              </a:rPr>
              <a:t>journey with Christ into the Kingdom of God the Father</a:t>
            </a:r>
            <a:r>
              <a:rPr lang="en-GB" sz="1000" dirty="0"/>
              <a:t>.</a:t>
            </a:r>
          </a:p>
          <a:p>
            <a:endParaRPr lang="en-GB" sz="1000" dirty="0">
              <a:latin typeface="Arial" panose="020B0604020202020204" pitchFamily="34" charset="0"/>
              <a:cs typeface="Arial" panose="020B0604020202020204" pitchFamily="34" charset="0"/>
            </a:endParaRPr>
          </a:p>
          <a:p>
            <a:endParaRPr lang="en-GB" sz="1000" dirty="0" smtClean="0">
              <a:latin typeface="Arial" panose="020B0604020202020204" pitchFamily="34" charset="0"/>
              <a:cs typeface="Arial" panose="020B0604020202020204" pitchFamily="34" charset="0"/>
            </a:endParaRPr>
          </a:p>
          <a:p>
            <a:endParaRPr lang="en-GB" dirty="0"/>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pPr/>
              <a:t>13</a:t>
            </a:fld>
            <a:endParaRPr lang="en-GB"/>
          </a:p>
        </p:txBody>
      </p:sp>
    </p:spTree>
    <p:extLst>
      <p:ext uri="{BB962C8B-B14F-4D97-AF65-F5344CB8AC3E}">
        <p14:creationId xmlns:p14="http://schemas.microsoft.com/office/powerpoint/2010/main" xmlns="" val="160118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pPr/>
              <a:t>14</a:t>
            </a:fld>
            <a:endParaRPr lang="en-GB"/>
          </a:p>
        </p:txBody>
      </p:sp>
    </p:spTree>
    <p:extLst>
      <p:ext uri="{BB962C8B-B14F-4D97-AF65-F5344CB8AC3E}">
        <p14:creationId xmlns:p14="http://schemas.microsoft.com/office/powerpoint/2010/main" xmlns="" val="2223733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0688" y="4343400"/>
            <a:ext cx="5760640" cy="4114800"/>
          </a:xfrm>
        </p:spPr>
        <p:txBody>
          <a:bodyPr/>
          <a:lstStyle/>
          <a:p>
            <a:r>
              <a:rPr lang="en-GB" sz="1000" b="1" dirty="0" smtClean="0">
                <a:latin typeface="Arial" panose="020B0604020202020204" pitchFamily="34" charset="0"/>
                <a:cs typeface="Arial" panose="020B0604020202020204" pitchFamily="34" charset="0"/>
              </a:rPr>
              <a:t>Mark  14:22-25</a:t>
            </a:r>
          </a:p>
          <a:p>
            <a:r>
              <a:rPr lang="en-GB" sz="1000" baseline="30000" dirty="0">
                <a:latin typeface="Arial" panose="020B0604020202020204" pitchFamily="34" charset="0"/>
                <a:cs typeface="Arial" panose="020B0604020202020204" pitchFamily="34" charset="0"/>
              </a:rPr>
              <a:t>22 </a:t>
            </a:r>
            <a:r>
              <a:rPr lang="en-GB" sz="1000" dirty="0">
                <a:latin typeface="Arial" panose="020B0604020202020204" pitchFamily="34" charset="0"/>
                <a:cs typeface="Arial" panose="020B0604020202020204" pitchFamily="34" charset="0"/>
              </a:rPr>
              <a:t>While they were eating, Jesus took bread, and when he had given thanks, he broke it and gave it to his disciples, saying, “Take it; this is my body.”</a:t>
            </a:r>
          </a:p>
          <a:p>
            <a:r>
              <a:rPr lang="en-GB" sz="1000" baseline="30000" dirty="0">
                <a:latin typeface="Arial" panose="020B0604020202020204" pitchFamily="34" charset="0"/>
                <a:cs typeface="Arial" panose="020B0604020202020204" pitchFamily="34" charset="0"/>
              </a:rPr>
              <a:t>23 </a:t>
            </a:r>
            <a:r>
              <a:rPr lang="en-GB" sz="1000" dirty="0">
                <a:latin typeface="Arial" panose="020B0604020202020204" pitchFamily="34" charset="0"/>
                <a:cs typeface="Arial" panose="020B0604020202020204" pitchFamily="34" charset="0"/>
              </a:rPr>
              <a:t>Then he took a cup, and when he had given thanks, he gave it to them, and they all drank from it.</a:t>
            </a:r>
          </a:p>
          <a:p>
            <a:r>
              <a:rPr lang="en-GB" sz="1000" baseline="30000" dirty="0">
                <a:latin typeface="Arial" panose="020B0604020202020204" pitchFamily="34" charset="0"/>
                <a:cs typeface="Arial" panose="020B0604020202020204" pitchFamily="34" charset="0"/>
              </a:rPr>
              <a:t>24 </a:t>
            </a:r>
            <a:r>
              <a:rPr lang="en-GB" sz="1000" dirty="0">
                <a:latin typeface="Arial" panose="020B0604020202020204" pitchFamily="34" charset="0"/>
                <a:cs typeface="Arial" panose="020B0604020202020204" pitchFamily="34" charset="0"/>
              </a:rPr>
              <a:t>“This is my blood of the</a:t>
            </a:r>
            <a:r>
              <a:rPr lang="en-GB" sz="1000" baseline="30000" dirty="0">
                <a:latin typeface="Arial" panose="020B0604020202020204" pitchFamily="34" charset="0"/>
                <a:cs typeface="Arial" panose="020B0604020202020204" pitchFamily="34" charset="0"/>
              </a:rPr>
              <a:t>[</a:t>
            </a:r>
            <a:r>
              <a:rPr lang="en-GB" sz="1000" baseline="30000" dirty="0">
                <a:latin typeface="Arial" panose="020B0604020202020204" pitchFamily="34" charset="0"/>
                <a:cs typeface="Arial" panose="020B0604020202020204" pitchFamily="34" charset="0"/>
                <a:hlinkClick r:id="rId3" tooltip="See footnote a"/>
              </a:rPr>
              <a:t>a</a:t>
            </a:r>
            <a:r>
              <a:rPr lang="en-GB" sz="1000" baseline="30000" dirty="0">
                <a:latin typeface="Arial" panose="020B0604020202020204" pitchFamily="34" charset="0"/>
                <a:cs typeface="Arial" panose="020B0604020202020204" pitchFamily="34" charset="0"/>
              </a:rPr>
              <a:t>]</a:t>
            </a:r>
            <a:r>
              <a:rPr lang="en-GB" sz="1000" dirty="0">
                <a:latin typeface="Arial" panose="020B0604020202020204" pitchFamily="34" charset="0"/>
                <a:cs typeface="Arial" panose="020B0604020202020204" pitchFamily="34" charset="0"/>
              </a:rPr>
              <a:t> covenant, which is poured out for many,” he said to them. </a:t>
            </a:r>
            <a:r>
              <a:rPr lang="en-GB" sz="1000" baseline="30000" dirty="0">
                <a:latin typeface="Arial" panose="020B0604020202020204" pitchFamily="34" charset="0"/>
                <a:cs typeface="Arial" panose="020B0604020202020204" pitchFamily="34" charset="0"/>
              </a:rPr>
              <a:t>25 </a:t>
            </a:r>
            <a:r>
              <a:rPr lang="en-GB" sz="1000" dirty="0">
                <a:latin typeface="Arial" panose="020B0604020202020204" pitchFamily="34" charset="0"/>
                <a:cs typeface="Arial" panose="020B0604020202020204" pitchFamily="34" charset="0"/>
              </a:rPr>
              <a:t>“Truly I tell you, I will not drink again from the fruit of the vine until that day when I drink it new in the kingdom of God.”</a:t>
            </a:r>
          </a:p>
          <a:p>
            <a:endParaRPr lang="en-GB" sz="1000" b="1" dirty="0" smtClean="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Reflection</a:t>
            </a:r>
            <a:endParaRPr lang="en-GB" sz="1000" b="1"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Jesus reveals His sacrifice to us—He is willingly giving up His Body and His Blood for us</a:t>
            </a:r>
            <a:r>
              <a:rPr lang="en-GB" sz="1000" dirty="0" smtClean="0">
                <a:latin typeface="Arial" panose="020B0604020202020204" pitchFamily="34" charset="0"/>
                <a:cs typeface="Arial" panose="020B0604020202020204" pitchFamily="34" charset="0"/>
              </a:rPr>
              <a:t>. By </a:t>
            </a:r>
            <a:r>
              <a:rPr lang="en-GB" sz="1000" dirty="0">
                <a:latin typeface="Arial" panose="020B0604020202020204" pitchFamily="34" charset="0"/>
                <a:cs typeface="Arial" panose="020B0604020202020204" pitchFamily="34" charset="0"/>
              </a:rPr>
              <a:t>taking the Body and Blood of Jesus into ourselves, we are given the grace and strength we need to follow Jesus where He is going. He tells us where He is going when He says “I will not drink again of the fruit of the vine until that day when I drink it anew in the Kingdom of God.” He gives us hope that by following Him, we too will share in His life and drink with Him in the Kingdom of God.</a:t>
            </a:r>
            <a:endParaRPr lang="en-GB" sz="1000" dirty="0" smtClean="0">
              <a:latin typeface="Arial" panose="020B0604020202020204" pitchFamily="34" charset="0"/>
              <a:cs typeface="Arial" panose="020B0604020202020204" pitchFamily="34" charset="0"/>
            </a:endParaRPr>
          </a:p>
          <a:p>
            <a:endParaRPr lang="en-GB" sz="1000" dirty="0" smtClean="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Question</a:t>
            </a:r>
          </a:p>
          <a:p>
            <a:r>
              <a:rPr lang="en-GB" sz="1000" dirty="0">
                <a:latin typeface="Arial" panose="020B0604020202020204" pitchFamily="34" charset="0"/>
                <a:cs typeface="Arial" panose="020B0604020202020204" pitchFamily="34" charset="0"/>
              </a:rPr>
              <a:t>Do I receive the Eucharist in memory of Jesus, understanding what He revealed to us in His sacrifice? </a:t>
            </a:r>
            <a:endParaRPr lang="en-GB" sz="1000" dirty="0" smtClean="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When </a:t>
            </a:r>
            <a:r>
              <a:rPr lang="en-GB" sz="1000" dirty="0">
                <a:latin typeface="Arial" panose="020B0604020202020204" pitchFamily="34" charset="0"/>
                <a:cs typeface="Arial" panose="020B0604020202020204" pitchFamily="34" charset="0"/>
              </a:rPr>
              <a:t>I receive the Eucharist, do I allow the true living Body and Blood of Jesus Christ to enter me to give me the grace and strength I need to follow Him where He is going</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We Pray for Adoration</a:t>
            </a:r>
          </a:p>
          <a:p>
            <a:r>
              <a:rPr lang="en-GB" sz="1000" dirty="0" smtClean="0">
                <a:latin typeface="Arial" panose="020B0604020202020204" pitchFamily="34" charset="0"/>
                <a:cs typeface="Arial" panose="020B0604020202020204" pitchFamily="34" charset="0"/>
              </a:rPr>
              <a:t>We pray </a:t>
            </a:r>
            <a:r>
              <a:rPr lang="en-GB" sz="1000" dirty="0">
                <a:latin typeface="Arial" panose="020B0604020202020204" pitchFamily="34" charset="0"/>
                <a:cs typeface="Arial" panose="020B0604020202020204" pitchFamily="34" charset="0"/>
              </a:rPr>
              <a:t>that in the Eucharist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accept the true living Body and Blood of Christ to enter and dwell in </a:t>
            </a:r>
            <a:r>
              <a:rPr lang="en-GB" sz="1000" dirty="0" smtClean="0">
                <a:latin typeface="Arial" panose="020B0604020202020204" pitchFamily="34" charset="0"/>
                <a:cs typeface="Arial" panose="020B0604020202020204" pitchFamily="34" charset="0"/>
              </a:rPr>
              <a:t>us, </a:t>
            </a:r>
            <a:r>
              <a:rPr lang="en-GB" sz="1000" dirty="0">
                <a:latin typeface="Arial" panose="020B0604020202020204" pitchFamily="34" charset="0"/>
                <a:cs typeface="Arial" panose="020B0604020202020204" pitchFamily="34" charset="0"/>
              </a:rPr>
              <a:t>so that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have the grace to carry </a:t>
            </a:r>
            <a:r>
              <a:rPr lang="en-GB" sz="1000" dirty="0" smtClean="0">
                <a:latin typeface="Arial" panose="020B0604020202020204" pitchFamily="34" charset="0"/>
                <a:cs typeface="Arial" panose="020B0604020202020204" pitchFamily="34" charset="0"/>
              </a:rPr>
              <a:t>us with </a:t>
            </a:r>
            <a:r>
              <a:rPr lang="en-GB" sz="1000" dirty="0">
                <a:latin typeface="Arial" panose="020B0604020202020204" pitchFamily="34" charset="0"/>
                <a:cs typeface="Arial" panose="020B0604020202020204" pitchFamily="34" charset="0"/>
              </a:rPr>
              <a:t>Christ into the Kingdom of God.</a:t>
            </a:r>
            <a:endParaRPr lang="en-GB" sz="1000" dirty="0" smtClean="0">
              <a:latin typeface="Arial" panose="020B0604020202020204" pitchFamily="34" charset="0"/>
              <a:cs typeface="Arial" panose="020B0604020202020204" pitchFamily="34" charset="0"/>
            </a:endParaRPr>
          </a:p>
          <a:p>
            <a:endParaRPr lang="en-GB" dirty="0"/>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pPr/>
              <a:t>15</a:t>
            </a:fld>
            <a:endParaRPr lang="en-GB" dirty="0"/>
          </a:p>
        </p:txBody>
      </p:sp>
    </p:spTree>
    <p:extLst>
      <p:ext uri="{BB962C8B-B14F-4D97-AF65-F5344CB8AC3E}">
        <p14:creationId xmlns:p14="http://schemas.microsoft.com/office/powerpoint/2010/main" xmlns="" val="2002883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pPr/>
              <a:t>16</a:t>
            </a:fld>
            <a:endParaRPr lang="en-GB"/>
          </a:p>
        </p:txBody>
      </p:sp>
    </p:spTree>
    <p:extLst>
      <p:ext uri="{BB962C8B-B14F-4D97-AF65-F5344CB8AC3E}">
        <p14:creationId xmlns:p14="http://schemas.microsoft.com/office/powerpoint/2010/main" xmlns="" val="1752192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pPr/>
              <a:t>17</a:t>
            </a:fld>
            <a:endParaRPr lang="en-GB"/>
          </a:p>
        </p:txBody>
      </p:sp>
    </p:spTree>
    <p:extLst>
      <p:ext uri="{BB962C8B-B14F-4D97-AF65-F5344CB8AC3E}">
        <p14:creationId xmlns:p14="http://schemas.microsoft.com/office/powerpoint/2010/main" xmlns="" val="2390929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What a gift the </a:t>
            </a:r>
            <a:r>
              <a:rPr lang="en-GB" dirty="0" smtClean="0">
                <a:latin typeface="Arial" panose="020B0604020202020204" pitchFamily="34" charset="0"/>
                <a:cs typeface="Arial" panose="020B0604020202020204" pitchFamily="34" charset="0"/>
              </a:rPr>
              <a:t>Luminous </a:t>
            </a:r>
            <a:r>
              <a:rPr lang="en-GB" dirty="0">
                <a:latin typeface="Arial" panose="020B0604020202020204" pitchFamily="34" charset="0"/>
                <a:cs typeface="Arial" panose="020B0604020202020204" pitchFamily="34" charset="0"/>
              </a:rPr>
              <a:t>Mysteries of the Rosary are. Meditating on these Mysteries of Light bring even deeper understanding to the public life of Jesus. </a:t>
            </a:r>
          </a:p>
          <a:p>
            <a:r>
              <a:rPr lang="en-GB" dirty="0">
                <a:latin typeface="Arial" panose="020B0604020202020204" pitchFamily="34" charset="0"/>
                <a:cs typeface="Arial" panose="020B0604020202020204" pitchFamily="34" charset="0"/>
              </a:rPr>
              <a:t>They fill in the blanks between the </a:t>
            </a:r>
            <a:r>
              <a:rPr lang="en-GB" dirty="0" smtClean="0">
                <a:latin typeface="Arial" panose="020B0604020202020204" pitchFamily="34" charset="0"/>
                <a:cs typeface="Arial" panose="020B0604020202020204" pitchFamily="34" charset="0"/>
              </a:rPr>
              <a:t>childhood of Jesus and His suffering and death on the cross.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As you increase in this depth of knowledge of the life of Jesus, you </a:t>
            </a:r>
            <a:r>
              <a:rPr lang="en-GB" dirty="0" smtClean="0">
                <a:latin typeface="Arial" panose="020B0604020202020204" pitchFamily="34" charset="0"/>
                <a:cs typeface="Arial" panose="020B0604020202020204" pitchFamily="34" charset="0"/>
              </a:rPr>
              <a:t>and the children will </a:t>
            </a:r>
            <a:r>
              <a:rPr lang="en-GB" dirty="0">
                <a:latin typeface="Arial" panose="020B0604020202020204" pitchFamily="34" charset="0"/>
                <a:cs typeface="Arial" panose="020B0604020202020204" pitchFamily="34" charset="0"/>
              </a:rPr>
              <a:t>also find greater peace within your own </a:t>
            </a:r>
            <a:r>
              <a:rPr lang="en-GB" dirty="0" smtClean="0">
                <a:latin typeface="Arial" panose="020B0604020202020204" pitchFamily="34" charset="0"/>
                <a:cs typeface="Arial" panose="020B0604020202020204" pitchFamily="34" charset="0"/>
              </a:rPr>
              <a:t>lives by </a:t>
            </a:r>
            <a:r>
              <a:rPr lang="en-GB" dirty="0">
                <a:latin typeface="Arial" panose="020B0604020202020204" pitchFamily="34" charset="0"/>
                <a:cs typeface="Arial" panose="020B0604020202020204" pitchFamily="34" charset="0"/>
              </a:rPr>
              <a:t>meditating upon the Luminous </a:t>
            </a:r>
            <a:r>
              <a:rPr lang="en-GB" dirty="0" smtClean="0">
                <a:latin typeface="Arial" panose="020B0604020202020204" pitchFamily="34" charset="0"/>
                <a:cs typeface="Arial" panose="020B0604020202020204" pitchFamily="34" charset="0"/>
              </a:rPr>
              <a:t>Mysteries </a:t>
            </a:r>
            <a:r>
              <a:rPr lang="en-GB" dirty="0">
                <a:latin typeface="Arial" panose="020B0604020202020204" pitchFamily="34" charset="0"/>
                <a:cs typeface="Arial" panose="020B0604020202020204" pitchFamily="34" charset="0"/>
              </a:rPr>
              <a:t>of the </a:t>
            </a:r>
            <a:r>
              <a:rPr lang="en-GB" dirty="0" smtClean="0">
                <a:latin typeface="Arial" panose="020B0604020202020204" pitchFamily="34" charset="0"/>
                <a:cs typeface="Arial" panose="020B0604020202020204" pitchFamily="34" charset="0"/>
              </a:rPr>
              <a:t>Holy Rosary.</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Five </a:t>
            </a:r>
            <a:r>
              <a:rPr lang="en-GB" dirty="0" smtClean="0">
                <a:latin typeface="Arial" panose="020B0604020202020204" pitchFamily="34" charset="0"/>
                <a:cs typeface="Arial" panose="020B0604020202020204" pitchFamily="34" charset="0"/>
              </a:rPr>
              <a:t>Luminous Mysteries </a:t>
            </a:r>
            <a:r>
              <a:rPr lang="en-GB" dirty="0">
                <a:latin typeface="Arial" panose="020B0604020202020204" pitchFamily="34" charset="0"/>
                <a:cs typeface="Arial" panose="020B0604020202020204" pitchFamily="34" charset="0"/>
              </a:rPr>
              <a:t>of the Rosary are recited on </a:t>
            </a:r>
            <a:r>
              <a:rPr lang="en-GB" dirty="0" smtClean="0">
                <a:latin typeface="Arial" panose="020B0604020202020204" pitchFamily="34" charset="0"/>
                <a:cs typeface="Arial" panose="020B0604020202020204" pitchFamily="34" charset="0"/>
              </a:rPr>
              <a:t>Thursdays.</a:t>
            </a:r>
          </a:p>
          <a:p>
            <a:endParaRPr lang="en-GB" dirty="0">
              <a:latin typeface="Arial" panose="020B0604020202020204" pitchFamily="34" charset="0"/>
              <a:cs typeface="Arial" panose="020B0604020202020204" pitchFamily="34" charset="0"/>
            </a:endParaRPr>
          </a:p>
          <a:p>
            <a:pPr algn="ctr"/>
            <a:endParaRPr lang="en-GB" b="1" i="1" dirty="0" smtClean="0">
              <a:latin typeface="Arial" panose="020B0604020202020204" pitchFamily="34" charset="0"/>
              <a:cs typeface="Arial" panose="020B0604020202020204" pitchFamily="34" charset="0"/>
            </a:endParaRPr>
          </a:p>
          <a:p>
            <a:pPr algn="ctr"/>
            <a:endParaRPr lang="en-GB" b="1" i="1" dirty="0">
              <a:latin typeface="Arial" panose="020B0604020202020204" pitchFamily="34" charset="0"/>
              <a:cs typeface="Arial" panose="020B0604020202020204" pitchFamily="34" charset="0"/>
            </a:endParaRPr>
          </a:p>
          <a:p>
            <a:pPr algn="ctr"/>
            <a:r>
              <a:rPr lang="en-GB" b="1" i="1" dirty="0" smtClean="0">
                <a:latin typeface="Arial" panose="020B0604020202020204" pitchFamily="34" charset="0"/>
                <a:cs typeface="Arial" panose="020B0604020202020204" pitchFamily="34" charset="0"/>
              </a:rPr>
              <a:t>"</a:t>
            </a:r>
            <a:r>
              <a:rPr lang="en-GB" b="1" i="1" dirty="0">
                <a:latin typeface="Arial" panose="020B0604020202020204" pitchFamily="34" charset="0"/>
                <a:cs typeface="Arial" panose="020B0604020202020204" pitchFamily="34" charset="0"/>
              </a:rPr>
              <a:t>As long as I am in the world, I am the light of the world." </a:t>
            </a:r>
            <a:br>
              <a:rPr lang="en-GB" b="1" i="1" dirty="0">
                <a:latin typeface="Arial" panose="020B0604020202020204" pitchFamily="34" charset="0"/>
                <a:cs typeface="Arial" panose="020B0604020202020204" pitchFamily="34" charset="0"/>
              </a:rPr>
            </a:br>
            <a:r>
              <a:rPr lang="en-GB" b="1" i="1" dirty="0" smtClean="0">
                <a:latin typeface="Arial" panose="020B0604020202020204" pitchFamily="34" charset="0"/>
                <a:cs typeface="Arial" panose="020B0604020202020204" pitchFamily="34" charset="0"/>
              </a:rPr>
              <a:t>John </a:t>
            </a:r>
            <a:r>
              <a:rPr lang="en-GB" b="1" i="1" dirty="0">
                <a:latin typeface="Arial" panose="020B0604020202020204" pitchFamily="34" charset="0"/>
                <a:cs typeface="Arial" panose="020B0604020202020204" pitchFamily="34" charset="0"/>
              </a:rPr>
              <a:t>9:5 </a:t>
            </a:r>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pPr/>
              <a:t>2</a:t>
            </a:fld>
            <a:endParaRPr lang="en-GB"/>
          </a:p>
        </p:txBody>
      </p:sp>
    </p:spTree>
    <p:extLst>
      <p:ext uri="{BB962C8B-B14F-4D97-AF65-F5344CB8AC3E}">
        <p14:creationId xmlns:p14="http://schemas.microsoft.com/office/powerpoint/2010/main" xmlns="" val="3911159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itchFamily="34" charset="0"/>
                <a:cs typeface="Arial" pitchFamily="34" charset="0"/>
              </a:rPr>
              <a:t>How to Pray the Rosary</a:t>
            </a:r>
          </a:p>
          <a:p>
            <a:endParaRPr lang="en-GB" dirty="0">
              <a:latin typeface="Arial" pitchFamily="34" charset="0"/>
              <a:cs typeface="Arial" pitchFamily="34" charset="0"/>
            </a:endParaRPr>
          </a:p>
          <a:p>
            <a:r>
              <a:rPr lang="en-GB" dirty="0">
                <a:latin typeface="Arial" pitchFamily="34" charset="0"/>
                <a:cs typeface="Arial" pitchFamily="34" charset="0"/>
              </a:rPr>
              <a:t>1. Begin by touching the crucifix and praying the Sign of the Cross followed by the Apostle's Creed.</a:t>
            </a:r>
          </a:p>
          <a:p>
            <a:endParaRPr lang="en-GB" dirty="0">
              <a:latin typeface="Arial" pitchFamily="34" charset="0"/>
              <a:cs typeface="Arial" pitchFamily="34" charset="0"/>
            </a:endParaRPr>
          </a:p>
          <a:p>
            <a:r>
              <a:rPr lang="en-GB" dirty="0">
                <a:latin typeface="Arial" pitchFamily="34" charset="0"/>
                <a:cs typeface="Arial" pitchFamily="34" charset="0"/>
              </a:rPr>
              <a:t>2. On the first large rosary bead, pray the Our Father.</a:t>
            </a:r>
          </a:p>
          <a:p>
            <a:endParaRPr lang="en-GB" dirty="0">
              <a:latin typeface="Arial" pitchFamily="34" charset="0"/>
              <a:cs typeface="Arial" pitchFamily="34" charset="0"/>
            </a:endParaRPr>
          </a:p>
          <a:p>
            <a:r>
              <a:rPr lang="en-GB" dirty="0">
                <a:latin typeface="Arial" pitchFamily="34" charset="0"/>
                <a:cs typeface="Arial" pitchFamily="34" charset="0"/>
              </a:rPr>
              <a:t>3. On each of the next three beads, pray a Hail Mary.</a:t>
            </a:r>
          </a:p>
          <a:p>
            <a:endParaRPr lang="en-GB" dirty="0">
              <a:latin typeface="Arial" pitchFamily="34" charset="0"/>
              <a:cs typeface="Arial" pitchFamily="34" charset="0"/>
            </a:endParaRPr>
          </a:p>
          <a:p>
            <a:r>
              <a:rPr lang="en-GB" dirty="0">
                <a:latin typeface="Arial" pitchFamily="34" charset="0"/>
                <a:cs typeface="Arial" pitchFamily="34" charset="0"/>
              </a:rPr>
              <a:t>4. On the next large bead, pray the Glory Be to the Father.</a:t>
            </a:r>
          </a:p>
          <a:p>
            <a:endParaRPr lang="en-GB" dirty="0">
              <a:latin typeface="Arial" pitchFamily="34" charset="0"/>
              <a:cs typeface="Arial" pitchFamily="34" charset="0"/>
            </a:endParaRPr>
          </a:p>
          <a:p>
            <a:r>
              <a:rPr lang="en-GB" dirty="0">
                <a:latin typeface="Arial" pitchFamily="34" charset="0"/>
                <a:cs typeface="Arial" pitchFamily="34" charset="0"/>
              </a:rPr>
              <a:t>5. At the beginning of each decade, announce the "mystery" to be contemplated, for example, the first </a:t>
            </a:r>
            <a:r>
              <a:rPr lang="en-GB" dirty="0" smtClean="0">
                <a:latin typeface="Arial" pitchFamily="34" charset="0"/>
                <a:cs typeface="Arial" pitchFamily="34" charset="0"/>
              </a:rPr>
              <a:t>luminous mystery </a:t>
            </a:r>
            <a:r>
              <a:rPr lang="en-GB" dirty="0">
                <a:latin typeface="Arial" pitchFamily="34" charset="0"/>
                <a:cs typeface="Arial" pitchFamily="34" charset="0"/>
              </a:rPr>
              <a:t>is </a:t>
            </a:r>
            <a:r>
              <a:rPr lang="en-GB" dirty="0" smtClean="0">
                <a:latin typeface="Arial" pitchFamily="34" charset="0"/>
                <a:cs typeface="Arial" pitchFamily="34" charset="0"/>
              </a:rPr>
              <a:t>“Jesus is Baptised".</a:t>
            </a:r>
            <a:endParaRPr lang="en-GB" dirty="0">
              <a:latin typeface="Arial" pitchFamily="34" charset="0"/>
              <a:cs typeface="Arial" pitchFamily="34" charset="0"/>
            </a:endParaRPr>
          </a:p>
          <a:p>
            <a:endParaRPr lang="en-GB" dirty="0">
              <a:latin typeface="Arial" pitchFamily="34" charset="0"/>
              <a:cs typeface="Arial" pitchFamily="34" charset="0"/>
            </a:endParaRPr>
          </a:p>
          <a:p>
            <a:r>
              <a:rPr lang="en-GB" dirty="0">
                <a:latin typeface="Arial" pitchFamily="34" charset="0"/>
                <a:cs typeface="Arial" pitchFamily="34" charset="0"/>
              </a:rPr>
              <a:t>6. After a short pause for reflection, recite the "Our Father", ten "Hail Marys" and the "Glory be to the Father".</a:t>
            </a:r>
          </a:p>
          <a:p>
            <a:endParaRPr lang="en-GB" dirty="0">
              <a:latin typeface="Arial" pitchFamily="34" charset="0"/>
              <a:cs typeface="Arial" pitchFamily="34" charset="0"/>
            </a:endParaRPr>
          </a:p>
          <a:p>
            <a:r>
              <a:rPr lang="en-GB" dirty="0">
                <a:latin typeface="Arial" pitchFamily="34" charset="0"/>
                <a:cs typeface="Arial" pitchFamily="34" charset="0"/>
              </a:rPr>
              <a:t>After this, repeat stages 5 and 6 for the remaining four decades.</a:t>
            </a:r>
          </a:p>
          <a:p>
            <a:endParaRPr lang="en-GB" dirty="0">
              <a:latin typeface="Arial" pitchFamily="34" charset="0"/>
              <a:cs typeface="Arial" pitchFamily="34" charset="0"/>
            </a:endParaRPr>
          </a:p>
          <a:p>
            <a:r>
              <a:rPr lang="en-GB" dirty="0">
                <a:latin typeface="Arial" pitchFamily="34" charset="0"/>
                <a:cs typeface="Arial" pitchFamily="34" charset="0"/>
              </a:rPr>
              <a:t>At the end of the Rosary, the </a:t>
            </a:r>
            <a:r>
              <a:rPr lang="en-GB" dirty="0" smtClean="0">
                <a:latin typeface="Arial" pitchFamily="34" charset="0"/>
                <a:cs typeface="Arial" pitchFamily="34" charset="0"/>
              </a:rPr>
              <a:t>Hail Holy Queen.</a:t>
            </a:r>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094E292-E63B-4928-A81F-F76B10F5FE2F}" type="slidenum">
              <a:rPr lang="en-GB" smtClean="0"/>
              <a:pPr/>
              <a:t>3</a:t>
            </a:fld>
            <a:endParaRPr lang="en-GB"/>
          </a:p>
        </p:txBody>
      </p:sp>
    </p:spTree>
    <p:extLst>
      <p:ext uri="{BB962C8B-B14F-4D97-AF65-F5344CB8AC3E}">
        <p14:creationId xmlns:p14="http://schemas.microsoft.com/office/powerpoint/2010/main" xmlns="" val="1005633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pPr/>
              <a:t>4</a:t>
            </a:fld>
            <a:endParaRPr lang="en-GB"/>
          </a:p>
        </p:txBody>
      </p:sp>
    </p:spTree>
    <p:extLst>
      <p:ext uri="{BB962C8B-B14F-4D97-AF65-F5344CB8AC3E}">
        <p14:creationId xmlns:p14="http://schemas.microsoft.com/office/powerpoint/2010/main" xmlns="" val="1484998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pPr/>
              <a:t>5</a:t>
            </a:fld>
            <a:endParaRPr lang="en-GB"/>
          </a:p>
        </p:txBody>
      </p:sp>
    </p:spTree>
    <p:extLst>
      <p:ext uri="{BB962C8B-B14F-4D97-AF65-F5344CB8AC3E}">
        <p14:creationId xmlns:p14="http://schemas.microsoft.com/office/powerpoint/2010/main" xmlns="" val="3174454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pPr/>
              <a:t>6</a:t>
            </a:fld>
            <a:endParaRPr lang="en-GB"/>
          </a:p>
        </p:txBody>
      </p:sp>
    </p:spTree>
    <p:extLst>
      <p:ext uri="{BB962C8B-B14F-4D97-AF65-F5344CB8AC3E}">
        <p14:creationId xmlns:p14="http://schemas.microsoft.com/office/powerpoint/2010/main" xmlns="" val="4006431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8680" y="4343400"/>
            <a:ext cx="5832648" cy="4114800"/>
          </a:xfrm>
        </p:spPr>
        <p:txBody>
          <a:bodyPr/>
          <a:lstStyle/>
          <a:p>
            <a:r>
              <a:rPr lang="en-GB" sz="1000" b="1" dirty="0" smtClean="0">
                <a:latin typeface="Arial" panose="020B0604020202020204" pitchFamily="34" charset="0"/>
                <a:cs typeface="Arial" panose="020B0604020202020204" pitchFamily="34" charset="0"/>
              </a:rPr>
              <a:t>Matthew 3:13-17</a:t>
            </a:r>
          </a:p>
          <a:p>
            <a:r>
              <a:rPr lang="en-GB" sz="1000" baseline="30000" dirty="0">
                <a:latin typeface="Arial" panose="020B0604020202020204" pitchFamily="34" charset="0"/>
                <a:cs typeface="Arial" panose="020B0604020202020204" pitchFamily="34" charset="0"/>
              </a:rPr>
              <a:t>13 </a:t>
            </a:r>
            <a:r>
              <a:rPr lang="en-GB" sz="1000" dirty="0">
                <a:latin typeface="Arial" panose="020B0604020202020204" pitchFamily="34" charset="0"/>
                <a:cs typeface="Arial" panose="020B0604020202020204" pitchFamily="34" charset="0"/>
              </a:rPr>
              <a:t>Then Jesus came from Galilee to the Jordan to be baptized by John. </a:t>
            </a:r>
            <a:r>
              <a:rPr lang="en-GB" sz="1000" baseline="30000" dirty="0">
                <a:latin typeface="Arial" panose="020B0604020202020204" pitchFamily="34" charset="0"/>
                <a:cs typeface="Arial" panose="020B0604020202020204" pitchFamily="34" charset="0"/>
              </a:rPr>
              <a:t>14 </a:t>
            </a:r>
            <a:r>
              <a:rPr lang="en-GB" sz="1000" dirty="0">
                <a:latin typeface="Arial" panose="020B0604020202020204" pitchFamily="34" charset="0"/>
                <a:cs typeface="Arial" panose="020B0604020202020204" pitchFamily="34" charset="0"/>
              </a:rPr>
              <a:t>But John tried to deter him, saying, “I need to be baptized by you, and do you come to me?”</a:t>
            </a:r>
          </a:p>
          <a:p>
            <a:r>
              <a:rPr lang="en-GB" sz="1000" baseline="30000" dirty="0">
                <a:latin typeface="Arial" panose="020B0604020202020204" pitchFamily="34" charset="0"/>
                <a:cs typeface="Arial" panose="020B0604020202020204" pitchFamily="34" charset="0"/>
              </a:rPr>
              <a:t>15 </a:t>
            </a:r>
            <a:r>
              <a:rPr lang="en-GB" sz="1000" dirty="0">
                <a:latin typeface="Arial" panose="020B0604020202020204" pitchFamily="34" charset="0"/>
                <a:cs typeface="Arial" panose="020B0604020202020204" pitchFamily="34" charset="0"/>
              </a:rPr>
              <a:t>Jesus replied, “Let it be so now; it is proper for us to do this to </a:t>
            </a:r>
            <a:r>
              <a:rPr lang="en-GB" sz="1000" dirty="0" smtClean="0">
                <a:latin typeface="Arial" panose="020B0604020202020204" pitchFamily="34" charset="0"/>
                <a:cs typeface="Arial" panose="020B0604020202020204" pitchFamily="34" charset="0"/>
              </a:rPr>
              <a:t>fulfil </a:t>
            </a:r>
            <a:r>
              <a:rPr lang="en-GB" sz="1000" dirty="0">
                <a:latin typeface="Arial" panose="020B0604020202020204" pitchFamily="34" charset="0"/>
                <a:cs typeface="Arial" panose="020B0604020202020204" pitchFamily="34" charset="0"/>
              </a:rPr>
              <a:t>all righteousness.” Then John consented.</a:t>
            </a:r>
          </a:p>
          <a:p>
            <a:r>
              <a:rPr lang="en-GB" sz="1000" baseline="30000" dirty="0">
                <a:latin typeface="Arial" panose="020B0604020202020204" pitchFamily="34" charset="0"/>
                <a:cs typeface="Arial" panose="020B0604020202020204" pitchFamily="34" charset="0"/>
              </a:rPr>
              <a:t>16 </a:t>
            </a:r>
            <a:r>
              <a:rPr lang="en-GB" sz="1000" dirty="0">
                <a:latin typeface="Arial" panose="020B0604020202020204" pitchFamily="34" charset="0"/>
                <a:cs typeface="Arial" panose="020B0604020202020204" pitchFamily="34" charset="0"/>
              </a:rPr>
              <a:t>As soon as Jesus was baptized, he went up out of the water. At that moment heaven was opened, and he saw the Spirit of God descending like a dove and alighting on him. </a:t>
            </a:r>
            <a:r>
              <a:rPr lang="en-GB" sz="1000" baseline="30000" dirty="0">
                <a:latin typeface="Arial" panose="020B0604020202020204" pitchFamily="34" charset="0"/>
                <a:cs typeface="Arial" panose="020B0604020202020204" pitchFamily="34" charset="0"/>
              </a:rPr>
              <a:t>17 </a:t>
            </a:r>
            <a:r>
              <a:rPr lang="en-GB" sz="1000" dirty="0">
                <a:latin typeface="Arial" panose="020B0604020202020204" pitchFamily="34" charset="0"/>
                <a:cs typeface="Arial" panose="020B0604020202020204" pitchFamily="34" charset="0"/>
              </a:rPr>
              <a:t>And a voice from heaven said, “This is my Son, whom I love; with him I am well pleased</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Reflection</a:t>
            </a:r>
          </a:p>
          <a:p>
            <a:r>
              <a:rPr lang="en-GB" sz="1000" dirty="0">
                <a:latin typeface="Arial" panose="020B0604020202020204" pitchFamily="34" charset="0"/>
                <a:cs typeface="Arial" panose="020B0604020202020204" pitchFamily="34" charset="0"/>
              </a:rPr>
              <a:t>In His own baptism, Jesus is calling us to follow Him. It is a personal invitation to all of us. When He reveals Himself to us, He gives us the basis of our faith and the hope of our own salvation. He is showing us how much He loves us by coming personally into our lives. Our baptism is our initiation into our faith—the beginning. In our baptism, God reveals Himself to us and personally invites us to follow Him</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Questions</a:t>
            </a:r>
          </a:p>
          <a:p>
            <a:r>
              <a:rPr lang="en-GB" sz="1000" dirty="0">
                <a:latin typeface="Arial" panose="020B0604020202020204" pitchFamily="34" charset="0"/>
                <a:cs typeface="Arial" panose="020B0604020202020204" pitchFamily="34" charset="0"/>
              </a:rPr>
              <a:t>Do I accept the invitation of God to follow Him, which begins at my baptism and continues each day of my life? </a:t>
            </a:r>
            <a:endParaRPr lang="en-GB" sz="1000" dirty="0" smtClean="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Do </a:t>
            </a:r>
            <a:r>
              <a:rPr lang="en-GB" sz="1000" dirty="0">
                <a:latin typeface="Arial" panose="020B0604020202020204" pitchFamily="34" charset="0"/>
                <a:cs typeface="Arial" panose="020B0604020202020204" pitchFamily="34" charset="0"/>
              </a:rPr>
              <a:t>I renew my baptism each day by repenting my sins, rejecting sin, and following Jesus</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We Pray for Openness to the Holy Spirit</a:t>
            </a:r>
          </a:p>
          <a:p>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pray that each day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recall </a:t>
            </a:r>
            <a:r>
              <a:rPr lang="en-GB" sz="1000" dirty="0" smtClean="0">
                <a:latin typeface="Arial" panose="020B0604020202020204" pitchFamily="34" charset="0"/>
                <a:cs typeface="Arial" panose="020B0604020202020204" pitchFamily="34" charset="0"/>
              </a:rPr>
              <a:t>our baptism </a:t>
            </a:r>
            <a:r>
              <a:rPr lang="en-GB" sz="1000" dirty="0">
                <a:latin typeface="Arial" panose="020B0604020202020204" pitchFamily="34" charset="0"/>
                <a:cs typeface="Arial" panose="020B0604020202020204" pitchFamily="34" charset="0"/>
              </a:rPr>
              <a:t>of repentance— </a:t>
            </a:r>
            <a:r>
              <a:rPr lang="en-GB" sz="1000" dirty="0" smtClean="0">
                <a:latin typeface="Arial" panose="020B0604020202020204" pitchFamily="34" charset="0"/>
                <a:cs typeface="Arial" panose="020B0604020202020204" pitchFamily="34" charset="0"/>
              </a:rPr>
              <a:t>our beginning</a:t>
            </a:r>
            <a:r>
              <a:rPr lang="en-GB" sz="1000" dirty="0">
                <a:latin typeface="Arial" panose="020B0604020202020204" pitchFamily="34" charset="0"/>
                <a:cs typeface="Arial" panose="020B0604020202020204" pitchFamily="34" charset="0"/>
              </a:rPr>
              <a:t>; that </a:t>
            </a:r>
            <a:r>
              <a:rPr lang="en-GB" sz="1000" dirty="0" smtClean="0">
                <a:latin typeface="Arial" panose="020B0604020202020204" pitchFamily="34" charset="0"/>
                <a:cs typeface="Arial" panose="020B0604020202020204" pitchFamily="34" charset="0"/>
              </a:rPr>
              <a:t>we are filled </a:t>
            </a:r>
            <a:r>
              <a:rPr lang="en-GB" sz="1000" dirty="0">
                <a:latin typeface="Arial" panose="020B0604020202020204" pitchFamily="34" charset="0"/>
                <a:cs typeface="Arial" panose="020B0604020202020204" pitchFamily="34" charset="0"/>
              </a:rPr>
              <a:t>with the Holy Spirit and renewed in </a:t>
            </a:r>
            <a:r>
              <a:rPr lang="en-GB" sz="1000" dirty="0" smtClean="0">
                <a:latin typeface="Arial" panose="020B0604020202020204" pitchFamily="34" charset="0"/>
                <a:cs typeface="Arial" panose="020B0604020202020204" pitchFamily="34" charset="0"/>
              </a:rPr>
              <a:t>our faith </a:t>
            </a:r>
            <a:r>
              <a:rPr lang="en-GB" sz="1000" dirty="0">
                <a:latin typeface="Arial" panose="020B0604020202020204" pitchFamily="34" charset="0"/>
                <a:cs typeface="Arial" panose="020B0604020202020204" pitchFamily="34" charset="0"/>
              </a:rPr>
              <a:t>in God.</a:t>
            </a:r>
          </a:p>
          <a:p>
            <a:endParaRPr lang="en-GB" sz="10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pPr/>
              <a:t>7</a:t>
            </a:fld>
            <a:endParaRPr lang="en-GB"/>
          </a:p>
        </p:txBody>
      </p:sp>
    </p:spTree>
    <p:extLst>
      <p:ext uri="{BB962C8B-B14F-4D97-AF65-F5344CB8AC3E}">
        <p14:creationId xmlns:p14="http://schemas.microsoft.com/office/powerpoint/2010/main" xmlns="" val="1933426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pPr/>
              <a:t>8</a:t>
            </a:fld>
            <a:endParaRPr lang="en-GB"/>
          </a:p>
        </p:txBody>
      </p:sp>
    </p:spTree>
    <p:extLst>
      <p:ext uri="{BB962C8B-B14F-4D97-AF65-F5344CB8AC3E}">
        <p14:creationId xmlns:p14="http://schemas.microsoft.com/office/powerpoint/2010/main" xmlns="" val="976979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672" y="4343400"/>
            <a:ext cx="5976664" cy="4405064"/>
          </a:xfrm>
        </p:spPr>
        <p:txBody>
          <a:bodyPr/>
          <a:lstStyle/>
          <a:p>
            <a:r>
              <a:rPr lang="en-GB" sz="1000" b="1" dirty="0" smtClean="0">
                <a:latin typeface="Arial" panose="020B0604020202020204" pitchFamily="34" charset="0"/>
                <a:cs typeface="Arial" panose="020B0604020202020204" pitchFamily="34" charset="0"/>
              </a:rPr>
              <a:t>John 2:1-11</a:t>
            </a:r>
          </a:p>
          <a:p>
            <a:r>
              <a:rPr lang="en-GB" sz="1000" dirty="0" smtClean="0">
                <a:latin typeface="Arial" panose="020B0604020202020204" pitchFamily="34" charset="0"/>
                <a:cs typeface="Arial" panose="020B0604020202020204" pitchFamily="34" charset="0"/>
              </a:rPr>
              <a:t>2</a:t>
            </a:r>
            <a:r>
              <a:rPr lang="en-GB" sz="1000" dirty="0">
                <a:latin typeface="Arial" panose="020B0604020202020204" pitchFamily="34" charset="0"/>
                <a:cs typeface="Arial" panose="020B0604020202020204" pitchFamily="34" charset="0"/>
              </a:rPr>
              <a:t> On the third day a wedding took place at Cana in Galilee. Jesus’ mother was there, </a:t>
            </a:r>
            <a:r>
              <a:rPr lang="en-GB" sz="1000" baseline="30000" dirty="0">
                <a:latin typeface="Arial" panose="020B0604020202020204" pitchFamily="34" charset="0"/>
                <a:cs typeface="Arial" panose="020B0604020202020204" pitchFamily="34" charset="0"/>
              </a:rPr>
              <a:t>2 </a:t>
            </a:r>
            <a:r>
              <a:rPr lang="en-GB" sz="1000" dirty="0">
                <a:latin typeface="Arial" panose="020B0604020202020204" pitchFamily="34" charset="0"/>
                <a:cs typeface="Arial" panose="020B0604020202020204" pitchFamily="34" charset="0"/>
              </a:rPr>
              <a:t>and Jesus and his disciples had also been invited to the wedding. </a:t>
            </a:r>
            <a:r>
              <a:rPr lang="en-GB" sz="1000" baseline="30000" dirty="0">
                <a:latin typeface="Arial" panose="020B0604020202020204" pitchFamily="34" charset="0"/>
                <a:cs typeface="Arial" panose="020B0604020202020204" pitchFamily="34" charset="0"/>
              </a:rPr>
              <a:t>3 </a:t>
            </a:r>
            <a:r>
              <a:rPr lang="en-GB" sz="1000" dirty="0">
                <a:latin typeface="Arial" panose="020B0604020202020204" pitchFamily="34" charset="0"/>
                <a:cs typeface="Arial" panose="020B0604020202020204" pitchFamily="34" charset="0"/>
              </a:rPr>
              <a:t>When the wine was gone, Jesus’ mother said to him, “They have no more wine</a:t>
            </a:r>
            <a:r>
              <a:rPr lang="en-GB" sz="1000" dirty="0" smtClean="0">
                <a:latin typeface="Arial" panose="020B0604020202020204" pitchFamily="34" charset="0"/>
                <a:cs typeface="Arial" panose="020B0604020202020204" pitchFamily="34" charset="0"/>
              </a:rPr>
              <a:t>.” </a:t>
            </a:r>
            <a:r>
              <a:rPr lang="en-GB" sz="1000" baseline="30000" dirty="0" smtClean="0">
                <a:latin typeface="Arial" panose="020B0604020202020204" pitchFamily="34" charset="0"/>
                <a:cs typeface="Arial" panose="020B0604020202020204" pitchFamily="34" charset="0"/>
              </a:rPr>
              <a:t>4</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a:t>
            </a:r>
            <a:r>
              <a:rPr lang="en-GB" sz="1000" dirty="0" smtClean="0">
                <a:latin typeface="Arial" panose="020B0604020202020204" pitchFamily="34" charset="0"/>
                <a:cs typeface="Arial" panose="020B0604020202020204" pitchFamily="34" charset="0"/>
              </a:rPr>
              <a:t>Woman, why </a:t>
            </a:r>
            <a:r>
              <a:rPr lang="en-GB" sz="1000" dirty="0">
                <a:latin typeface="Arial" panose="020B0604020202020204" pitchFamily="34" charset="0"/>
                <a:cs typeface="Arial" panose="020B0604020202020204" pitchFamily="34" charset="0"/>
              </a:rPr>
              <a:t>do you involve me?” Jesus replied. “My hour has not yet come</a:t>
            </a:r>
            <a:r>
              <a:rPr lang="en-GB" sz="1000" dirty="0" smtClean="0">
                <a:latin typeface="Arial" panose="020B0604020202020204" pitchFamily="34" charset="0"/>
                <a:cs typeface="Arial" panose="020B0604020202020204" pitchFamily="34" charset="0"/>
              </a:rPr>
              <a:t>.” </a:t>
            </a:r>
            <a:r>
              <a:rPr lang="en-GB" sz="1000" baseline="30000" dirty="0" smtClean="0">
                <a:latin typeface="Arial" panose="020B0604020202020204" pitchFamily="34" charset="0"/>
                <a:cs typeface="Arial" panose="020B0604020202020204" pitchFamily="34" charset="0"/>
              </a:rPr>
              <a:t>5</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His mother said to the servants, “Do whatever he tells you</a:t>
            </a:r>
            <a:r>
              <a:rPr lang="en-GB" sz="1000" dirty="0" smtClean="0">
                <a:latin typeface="Arial" panose="020B0604020202020204" pitchFamily="34" charset="0"/>
                <a:cs typeface="Arial" panose="020B0604020202020204" pitchFamily="34" charset="0"/>
              </a:rPr>
              <a:t>.” </a:t>
            </a:r>
            <a:r>
              <a:rPr lang="en-GB" sz="1000" baseline="30000" dirty="0" smtClean="0">
                <a:latin typeface="Arial" panose="020B0604020202020204" pitchFamily="34" charset="0"/>
                <a:cs typeface="Arial" panose="020B0604020202020204" pitchFamily="34" charset="0"/>
              </a:rPr>
              <a:t>6</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Nearby stood six stone water jars, the kind used by the Jews for ceremonial washing, each holding from twenty to thirty </a:t>
            </a:r>
            <a:r>
              <a:rPr lang="en-GB" sz="1000" dirty="0" smtClean="0">
                <a:latin typeface="Arial" panose="020B0604020202020204" pitchFamily="34" charset="0"/>
                <a:cs typeface="Arial" panose="020B0604020202020204" pitchFamily="34" charset="0"/>
              </a:rPr>
              <a:t>gallons.</a:t>
            </a:r>
            <a:r>
              <a:rPr lang="en-GB" sz="1000" baseline="30000" dirty="0" smtClean="0">
                <a:latin typeface="Arial" panose="020B0604020202020204" pitchFamily="34" charset="0"/>
                <a:cs typeface="Arial" panose="020B0604020202020204" pitchFamily="34" charset="0"/>
              </a:rPr>
              <a:t>7</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Jesus said to the servants, “Fill the jars with water”; so they filled them to the </a:t>
            </a:r>
            <a:r>
              <a:rPr lang="en-GB" sz="1000" dirty="0" smtClean="0">
                <a:latin typeface="Arial" panose="020B0604020202020204" pitchFamily="34" charset="0"/>
                <a:cs typeface="Arial" panose="020B0604020202020204" pitchFamily="34" charset="0"/>
              </a:rPr>
              <a:t>brim.</a:t>
            </a:r>
            <a:r>
              <a:rPr lang="en-GB" sz="1000" baseline="30000" dirty="0" smtClean="0">
                <a:latin typeface="Arial" panose="020B0604020202020204" pitchFamily="34" charset="0"/>
                <a:cs typeface="Arial" panose="020B0604020202020204" pitchFamily="34" charset="0"/>
              </a:rPr>
              <a:t>8</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Then he told them, “Now draw some out and take it to the master of the banquet</a:t>
            </a:r>
            <a:r>
              <a:rPr lang="en-GB" sz="1000" dirty="0" smtClean="0">
                <a:latin typeface="Arial" panose="020B0604020202020204" pitchFamily="34" charset="0"/>
                <a:cs typeface="Arial" panose="020B0604020202020204" pitchFamily="34" charset="0"/>
              </a:rPr>
              <a:t>.” They </a:t>
            </a:r>
            <a:r>
              <a:rPr lang="en-GB" sz="1000" dirty="0">
                <a:latin typeface="Arial" panose="020B0604020202020204" pitchFamily="34" charset="0"/>
                <a:cs typeface="Arial" panose="020B0604020202020204" pitchFamily="34" charset="0"/>
              </a:rPr>
              <a:t>did so, </a:t>
            </a:r>
            <a:r>
              <a:rPr lang="en-GB" sz="1000" baseline="30000" dirty="0">
                <a:latin typeface="Arial" panose="020B0604020202020204" pitchFamily="34" charset="0"/>
                <a:cs typeface="Arial" panose="020B0604020202020204" pitchFamily="34" charset="0"/>
              </a:rPr>
              <a:t>9 </a:t>
            </a:r>
            <a:r>
              <a:rPr lang="en-GB" sz="1000" dirty="0">
                <a:latin typeface="Arial" panose="020B0604020202020204" pitchFamily="34" charset="0"/>
                <a:cs typeface="Arial" panose="020B0604020202020204" pitchFamily="34" charset="0"/>
              </a:rPr>
              <a:t>and the master of the banquet tasted the water that had been turned into wine. He did not realize where it had come from, though the servants who had drawn the water knew. Then he called the bridegroom aside </a:t>
            </a:r>
            <a:r>
              <a:rPr lang="en-GB" sz="1000" baseline="30000" dirty="0">
                <a:latin typeface="Arial" panose="020B0604020202020204" pitchFamily="34" charset="0"/>
                <a:cs typeface="Arial" panose="020B0604020202020204" pitchFamily="34" charset="0"/>
              </a:rPr>
              <a:t>10 </a:t>
            </a:r>
            <a:r>
              <a:rPr lang="en-GB" sz="1000" dirty="0">
                <a:latin typeface="Arial" panose="020B0604020202020204" pitchFamily="34" charset="0"/>
                <a:cs typeface="Arial" panose="020B0604020202020204" pitchFamily="34" charset="0"/>
              </a:rPr>
              <a:t>and said, “Everyone brings out the choice wine first and then the cheaper wine after the guests have had too much to drink; but you have saved the best till now</a:t>
            </a:r>
            <a:r>
              <a:rPr lang="en-GB" sz="1000" dirty="0" smtClean="0">
                <a:latin typeface="Arial" panose="020B0604020202020204" pitchFamily="34" charset="0"/>
                <a:cs typeface="Arial" panose="020B0604020202020204" pitchFamily="34" charset="0"/>
              </a:rPr>
              <a:t>.” </a:t>
            </a:r>
            <a:r>
              <a:rPr lang="en-GB" sz="1000" baseline="30000" dirty="0" smtClean="0">
                <a:latin typeface="Arial" panose="020B0604020202020204" pitchFamily="34" charset="0"/>
                <a:cs typeface="Arial" panose="020B0604020202020204" pitchFamily="34" charset="0"/>
              </a:rPr>
              <a:t>11</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What Jesus did here in Cana of Galilee was the first of the signs through which he revealed his glory; and his disciples believed in him</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Reflection</a:t>
            </a:r>
          </a:p>
          <a:p>
            <a:r>
              <a:rPr lang="en-GB" sz="1000" dirty="0" smtClean="0">
                <a:latin typeface="Arial" panose="020B0604020202020204" pitchFamily="34" charset="0"/>
                <a:cs typeface="Arial" panose="020B0604020202020204" pitchFamily="34" charset="0"/>
              </a:rPr>
              <a:t>When </a:t>
            </a:r>
            <a:r>
              <a:rPr lang="en-GB" sz="1000" dirty="0">
                <a:latin typeface="Arial" panose="020B0604020202020204" pitchFamily="34" charset="0"/>
                <a:cs typeface="Arial" panose="020B0604020202020204" pitchFamily="34" charset="0"/>
              </a:rPr>
              <a:t>His Mother comes to Him with the </a:t>
            </a:r>
            <a:r>
              <a:rPr lang="en-GB" sz="1000" dirty="0" smtClean="0">
                <a:latin typeface="Arial" panose="020B0604020202020204" pitchFamily="34" charset="0"/>
                <a:cs typeface="Arial" panose="020B0604020202020204" pitchFamily="34" charset="0"/>
              </a:rPr>
              <a:t>dilemma. He </a:t>
            </a:r>
            <a:r>
              <a:rPr lang="en-GB" sz="1000" dirty="0">
                <a:latin typeface="Arial" panose="020B0604020202020204" pitchFamily="34" charset="0"/>
                <a:cs typeface="Arial" panose="020B0604020202020204" pitchFamily="34" charset="0"/>
              </a:rPr>
              <a:t>says to her, “Dear woman, why do you involve Me?” In saying this, Jesus reveals to us that He has not come for Himself. This is not His problem. He has come to serve, not to be served. He shows compassion for the bride and the groom. He converts the water into wine—the common into the finest. Likewise, He has come to convert us, common sinners into faithful believers—the finest to be presented to the “Master of the banquet.”</a:t>
            </a:r>
          </a:p>
          <a:p>
            <a:endParaRPr lang="en-GB" dirty="0" smtClean="0"/>
          </a:p>
          <a:p>
            <a:r>
              <a:rPr lang="en-GB" b="1" dirty="0" smtClean="0"/>
              <a:t>Questions</a:t>
            </a:r>
          </a:p>
          <a:p>
            <a:r>
              <a:rPr lang="en-GB" sz="1000" dirty="0">
                <a:latin typeface="Arial" panose="020B0604020202020204" pitchFamily="34" charset="0"/>
                <a:cs typeface="Arial" panose="020B0604020202020204" pitchFamily="34" charset="0"/>
              </a:rPr>
              <a:t>Do I recognize that, like Jesus, I too am called to serve? </a:t>
            </a:r>
            <a:endParaRPr lang="en-GB" sz="1000" dirty="0" smtClean="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Am </a:t>
            </a:r>
            <a:r>
              <a:rPr lang="en-GB" sz="1000" dirty="0">
                <a:latin typeface="Arial" panose="020B0604020202020204" pitchFamily="34" charset="0"/>
                <a:cs typeface="Arial" panose="020B0604020202020204" pitchFamily="34" charset="0"/>
              </a:rPr>
              <a:t>I prepared to be converted from the common to the finest</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We Pray to Jesus Through Mary</a:t>
            </a:r>
          </a:p>
          <a:p>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pray that each day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see </a:t>
            </a:r>
            <a:r>
              <a:rPr lang="en-GB" sz="1000" dirty="0" smtClean="0">
                <a:latin typeface="Arial" panose="020B0604020202020204" pitchFamily="34" charset="0"/>
                <a:cs typeface="Arial" panose="020B0604020202020204" pitchFamily="34" charset="0"/>
              </a:rPr>
              <a:t>our opportunities </a:t>
            </a:r>
            <a:r>
              <a:rPr lang="en-GB" sz="1000" dirty="0">
                <a:latin typeface="Arial" panose="020B0604020202020204" pitchFamily="34" charset="0"/>
                <a:cs typeface="Arial" panose="020B0604020202020204" pitchFamily="34" charset="0"/>
              </a:rPr>
              <a:t>to serve in the manner of Jesus, so that </a:t>
            </a:r>
            <a:r>
              <a:rPr lang="en-GB" sz="1000" dirty="0" smtClean="0">
                <a:latin typeface="Arial" panose="020B0604020202020204" pitchFamily="34" charset="0"/>
                <a:cs typeface="Arial" panose="020B0604020202020204" pitchFamily="34" charset="0"/>
              </a:rPr>
              <a:t>we may be </a:t>
            </a:r>
            <a:r>
              <a:rPr lang="en-GB" sz="1000" dirty="0">
                <a:latin typeface="Arial" panose="020B0604020202020204" pitchFamily="34" charset="0"/>
                <a:cs typeface="Arial" panose="020B0604020202020204" pitchFamily="34" charset="0"/>
              </a:rPr>
              <a:t>converted from the common to the finest.</a:t>
            </a:r>
          </a:p>
          <a:p>
            <a:endParaRPr lang="en-GB" sz="1000" dirty="0" smtClean="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94E292-E63B-4928-A81F-F76B10F5FE2F}" type="slidenum">
              <a:rPr lang="en-GB" smtClean="0"/>
              <a:pPr/>
              <a:t>9</a:t>
            </a:fld>
            <a:endParaRPr lang="en-GB"/>
          </a:p>
        </p:txBody>
      </p:sp>
    </p:spTree>
    <p:extLst>
      <p:ext uri="{BB962C8B-B14F-4D97-AF65-F5344CB8AC3E}">
        <p14:creationId xmlns:p14="http://schemas.microsoft.com/office/powerpoint/2010/main" xmlns="" val="2345011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8D892A3-D164-470B-9D50-652296F15B05}" type="datetimeFigureOut">
              <a:rPr lang="en-US" smtClean="0"/>
              <a:pPr/>
              <a:t>4/8/2021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4BF635-6F6F-4B27-80D5-7EB5C2DA00F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D892A3-D164-470B-9D50-652296F15B05}" type="datetimeFigureOut">
              <a:rPr lang="en-US" smtClean="0"/>
              <a:pPr/>
              <a:t>4/8/2021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4BF635-6F6F-4B27-80D5-7EB5C2DA00F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D892A3-D164-470B-9D50-652296F15B05}" type="datetimeFigureOut">
              <a:rPr lang="en-US" smtClean="0"/>
              <a:pPr/>
              <a:t>4/8/2021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4BF635-6F6F-4B27-80D5-7EB5C2DA00F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D892A3-D164-470B-9D50-652296F15B05}" type="datetimeFigureOut">
              <a:rPr lang="en-US" smtClean="0"/>
              <a:pPr/>
              <a:t>4/8/2021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4BF635-6F6F-4B27-80D5-7EB5C2DA00F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D892A3-D164-470B-9D50-652296F15B05}" type="datetimeFigureOut">
              <a:rPr lang="en-US" smtClean="0"/>
              <a:pPr/>
              <a:t>4/8/2021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4BF635-6F6F-4B27-80D5-7EB5C2DA00F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8D892A3-D164-470B-9D50-652296F15B05}" type="datetimeFigureOut">
              <a:rPr lang="en-US" smtClean="0"/>
              <a:pPr/>
              <a:t>4/8/2021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4BF635-6F6F-4B27-80D5-7EB5C2DA00F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8D892A3-D164-470B-9D50-652296F15B05}" type="datetimeFigureOut">
              <a:rPr lang="en-US" smtClean="0"/>
              <a:pPr/>
              <a:t>4/8/2021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4BF635-6F6F-4B27-80D5-7EB5C2DA00F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8D892A3-D164-470B-9D50-652296F15B05}" type="datetimeFigureOut">
              <a:rPr lang="en-US" smtClean="0"/>
              <a:pPr/>
              <a:t>4/8/2021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4BF635-6F6F-4B27-80D5-7EB5C2DA00F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892A3-D164-470B-9D50-652296F15B05}" type="datetimeFigureOut">
              <a:rPr lang="en-US" smtClean="0"/>
              <a:pPr/>
              <a:t>4/8/2021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4BF635-6F6F-4B27-80D5-7EB5C2DA00F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D892A3-D164-470B-9D50-652296F15B05}" type="datetimeFigureOut">
              <a:rPr lang="en-US" smtClean="0"/>
              <a:pPr/>
              <a:t>4/8/2021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4BF635-6F6F-4B27-80D5-7EB5C2DA00F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D892A3-D164-470B-9D50-652296F15B05}" type="datetimeFigureOut">
              <a:rPr lang="en-US" smtClean="0"/>
              <a:pPr/>
              <a:t>4/8/2021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4BF635-6F6F-4B27-80D5-7EB5C2DA00F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892A3-D164-470B-9D50-652296F15B05}" type="datetimeFigureOut">
              <a:rPr lang="en-US" smtClean="0"/>
              <a:pPr/>
              <a:t>4/8/2021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BF635-6F6F-4B27-80D5-7EB5C2DA00F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78408" y="0"/>
            <a:ext cx="5551112" cy="6863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2231740" y="96768"/>
            <a:ext cx="4824536" cy="3847207"/>
          </a:xfrm>
          <a:prstGeom prst="rect">
            <a:avLst/>
          </a:prstGeom>
          <a:noFill/>
        </p:spPr>
        <p:txBody>
          <a:bodyPr wrap="square" rtlCol="0">
            <a:spAutoFit/>
          </a:bodyPr>
          <a:lstStyle/>
          <a:p>
            <a:pPr algn="ctr"/>
            <a:endParaRPr lang="en-GB" sz="3000" dirty="0" smtClean="0"/>
          </a:p>
          <a:p>
            <a:pPr algn="ctr"/>
            <a:endParaRPr lang="en-GB" sz="3000" dirty="0" smtClean="0"/>
          </a:p>
          <a:p>
            <a:pPr algn="ctr"/>
            <a:endParaRPr lang="en-GB" sz="3000" dirty="0"/>
          </a:p>
          <a:p>
            <a:pPr algn="ctr"/>
            <a:endParaRPr lang="en-GB" sz="3000" dirty="0" smtClean="0"/>
          </a:p>
          <a:p>
            <a:pPr algn="ctr"/>
            <a:endParaRPr lang="en-GB" sz="3000" dirty="0"/>
          </a:p>
          <a:p>
            <a:pPr algn="ctr"/>
            <a:r>
              <a:rPr lang="en-GB" sz="3200" dirty="0" smtClean="0"/>
              <a:t>The Luminous Mysteries</a:t>
            </a:r>
          </a:p>
          <a:p>
            <a:pPr algn="ctr"/>
            <a:endParaRPr lang="en-GB" sz="3200" dirty="0" smtClean="0"/>
          </a:p>
          <a:p>
            <a:pPr algn="ctr"/>
            <a:r>
              <a:rPr lang="en-GB" sz="3000" dirty="0" smtClean="0"/>
              <a:t>Urney Parish</a:t>
            </a:r>
            <a:endParaRPr lang="en-GB" sz="3000" dirty="0"/>
          </a:p>
        </p:txBody>
      </p:sp>
      <p:sp>
        <p:nvSpPr>
          <p:cNvPr id="2" name="Title 1"/>
          <p:cNvSpPr>
            <a:spLocks noGrp="1"/>
          </p:cNvSpPr>
          <p:nvPr>
            <p:ph type="title"/>
          </p:nvPr>
        </p:nvSpPr>
        <p:spPr>
          <a:xfrm>
            <a:off x="2500298" y="1428736"/>
            <a:ext cx="3996444" cy="1143000"/>
          </a:xfrm>
        </p:spPr>
        <p:txBody>
          <a:bodyPr>
            <a:normAutofit fontScale="90000"/>
          </a:bodyPr>
          <a:lstStyle/>
          <a:p>
            <a:r>
              <a:rPr lang="en-GB" sz="5000" dirty="0" smtClean="0"/>
              <a:t>The</a:t>
            </a:r>
            <a:r>
              <a:rPr lang="en-GB" sz="5000" baseline="0" dirty="0" smtClean="0"/>
              <a:t> Holy Rosary</a:t>
            </a:r>
            <a:endParaRPr lang="en-GB" sz="5000" dirty="0"/>
          </a:p>
        </p:txBody>
      </p:sp>
    </p:spTree>
    <p:extLst>
      <p:ext uri="{BB962C8B-B14F-4D97-AF65-F5344CB8AC3E}">
        <p14:creationId xmlns:p14="http://schemas.microsoft.com/office/powerpoint/2010/main" xmlns="" val="3208756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91328" y="692696"/>
            <a:ext cx="4552950" cy="562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6" name="TextBox 5"/>
          <p:cNvSpPr txBox="1"/>
          <p:nvPr/>
        </p:nvSpPr>
        <p:spPr>
          <a:xfrm>
            <a:off x="5039127"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xmlns="" val="46488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17474" y="142852"/>
            <a:ext cx="4248472" cy="738664"/>
          </a:xfrm>
          <a:prstGeom prst="rect">
            <a:avLst/>
          </a:prstGeom>
          <a:noFill/>
        </p:spPr>
        <p:txBody>
          <a:bodyPr wrap="square" rtlCol="0">
            <a:spAutoFit/>
          </a:bodyPr>
          <a:lstStyle/>
          <a:p>
            <a:pPr algn="ctr"/>
            <a:r>
              <a:rPr lang="en-GB" sz="1600" dirty="0" smtClean="0"/>
              <a:t>The Third Luminous Mystery</a:t>
            </a:r>
          </a:p>
          <a:p>
            <a:pPr algn="ctr"/>
            <a:r>
              <a:rPr lang="en-GB" sz="2600" b="1" u="sng" dirty="0" smtClean="0"/>
              <a:t>Proclamation of the Kingdom</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56059" y="1785463"/>
            <a:ext cx="4371302" cy="4858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p:cNvSpPr/>
          <p:nvPr/>
        </p:nvSpPr>
        <p:spPr>
          <a:xfrm>
            <a:off x="827584" y="427891"/>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827584" y="1673950"/>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827584" y="2996952"/>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827584" y="4437112"/>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827584" y="5824877"/>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7524328" y="4437112"/>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524328" y="1673950"/>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7524328" y="5824877"/>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7524328" y="2996952"/>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7524328" y="427891"/>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7"/>
          <p:cNvSpPr txBox="1"/>
          <p:nvPr/>
        </p:nvSpPr>
        <p:spPr>
          <a:xfrm>
            <a:off x="2951726" y="857232"/>
            <a:ext cx="288032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b="1" dirty="0" smtClean="0">
                <a:solidFill>
                  <a:schemeClr val="tx2">
                    <a:lumMod val="60000"/>
                    <a:lumOff val="40000"/>
                  </a:schemeClr>
                </a:solidFill>
              </a:rPr>
              <a:t>Our Father</a:t>
            </a:r>
            <a:endParaRPr lang="en-GB" sz="2000" b="1" dirty="0">
              <a:solidFill>
                <a:schemeClr val="tx2">
                  <a:lumMod val="60000"/>
                  <a:lumOff val="40000"/>
                </a:schemeClr>
              </a:solidFill>
            </a:endParaRPr>
          </a:p>
        </p:txBody>
      </p:sp>
      <p:sp>
        <p:nvSpPr>
          <p:cNvPr id="16" name="TextBox 18"/>
          <p:cNvSpPr txBox="1"/>
          <p:nvPr/>
        </p:nvSpPr>
        <p:spPr>
          <a:xfrm>
            <a:off x="2928926" y="1171502"/>
            <a:ext cx="288032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dirty="0" smtClean="0">
                <a:solidFill>
                  <a:srgbClr val="DF85DF"/>
                </a:solidFill>
              </a:rPr>
              <a:t>Hail Mary</a:t>
            </a:r>
            <a:endParaRPr lang="en-GB" sz="2400" b="1" dirty="0">
              <a:solidFill>
                <a:srgbClr val="DF85DF"/>
              </a:solidFill>
            </a:endParaRPr>
          </a:p>
        </p:txBody>
      </p:sp>
    </p:spTree>
    <p:extLst>
      <p:ext uri="{BB962C8B-B14F-4D97-AF65-F5344CB8AC3E}">
        <p14:creationId xmlns:p14="http://schemas.microsoft.com/office/powerpoint/2010/main" xmlns="" val="275213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5">
                                            <p:txEl>
                                              <p:pRg st="0" end="0"/>
                                            </p:txEl>
                                          </p:spTgt>
                                        </p:tgtEl>
                                      </p:cBhvr>
                                      <p:by x="150000" y="10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83789" y="692696"/>
            <a:ext cx="4552950" cy="562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6" name="TextBox 5"/>
          <p:cNvSpPr txBox="1"/>
          <p:nvPr/>
        </p:nvSpPr>
        <p:spPr>
          <a:xfrm>
            <a:off x="5039127"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xmlns="" val="2076228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21529" y="142852"/>
            <a:ext cx="3240360" cy="738664"/>
          </a:xfrm>
          <a:prstGeom prst="rect">
            <a:avLst/>
          </a:prstGeom>
          <a:noFill/>
        </p:spPr>
        <p:txBody>
          <a:bodyPr wrap="square" rtlCol="0">
            <a:spAutoFit/>
          </a:bodyPr>
          <a:lstStyle/>
          <a:p>
            <a:pPr algn="ctr"/>
            <a:r>
              <a:rPr lang="en-GB" sz="1600" dirty="0" smtClean="0"/>
              <a:t>The Fourth Luminous Mystery</a:t>
            </a:r>
          </a:p>
          <a:p>
            <a:pPr algn="ctr"/>
            <a:r>
              <a:rPr lang="en-GB" sz="2600" b="1" u="sng" dirty="0" smtClean="0"/>
              <a:t>Jesus’ Transfiguration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56059" y="1785461"/>
            <a:ext cx="4371301" cy="4858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p:cNvSpPr/>
          <p:nvPr/>
        </p:nvSpPr>
        <p:spPr>
          <a:xfrm>
            <a:off x="827584" y="427891"/>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827584" y="1673950"/>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827584" y="2996952"/>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827584" y="4437112"/>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827584" y="5824877"/>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7524328" y="4437112"/>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524328" y="1673950"/>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7524328" y="5824877"/>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7524328" y="2996952"/>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7524328" y="427891"/>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7"/>
          <p:cNvSpPr txBox="1"/>
          <p:nvPr/>
        </p:nvSpPr>
        <p:spPr>
          <a:xfrm>
            <a:off x="2951726" y="857232"/>
            <a:ext cx="288032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b="1" dirty="0" smtClean="0">
                <a:solidFill>
                  <a:schemeClr val="tx2">
                    <a:lumMod val="60000"/>
                    <a:lumOff val="40000"/>
                  </a:schemeClr>
                </a:solidFill>
              </a:rPr>
              <a:t>Our Father</a:t>
            </a:r>
            <a:endParaRPr lang="en-GB" sz="2000" b="1" dirty="0">
              <a:solidFill>
                <a:schemeClr val="tx2">
                  <a:lumMod val="60000"/>
                  <a:lumOff val="40000"/>
                </a:schemeClr>
              </a:solidFill>
            </a:endParaRPr>
          </a:p>
        </p:txBody>
      </p:sp>
      <p:sp>
        <p:nvSpPr>
          <p:cNvPr id="16" name="TextBox 18"/>
          <p:cNvSpPr txBox="1"/>
          <p:nvPr/>
        </p:nvSpPr>
        <p:spPr>
          <a:xfrm>
            <a:off x="2928926" y="1171502"/>
            <a:ext cx="288032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dirty="0" smtClean="0">
                <a:solidFill>
                  <a:srgbClr val="DF85DF"/>
                </a:solidFill>
              </a:rPr>
              <a:t>Hail Mary</a:t>
            </a:r>
            <a:endParaRPr lang="en-GB" sz="2400" b="1" dirty="0">
              <a:solidFill>
                <a:srgbClr val="DF85DF"/>
              </a:solidFill>
            </a:endParaRPr>
          </a:p>
        </p:txBody>
      </p:sp>
    </p:spTree>
    <p:extLst>
      <p:ext uri="{BB962C8B-B14F-4D97-AF65-F5344CB8AC3E}">
        <p14:creationId xmlns:p14="http://schemas.microsoft.com/office/powerpoint/2010/main" xmlns="" val="228433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5">
                                            <p:txEl>
                                              <p:pRg st="0" end="0"/>
                                            </p:txEl>
                                          </p:spTgt>
                                        </p:tgtEl>
                                      </p:cBhvr>
                                      <p:by x="150000" y="10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55976" y="684683"/>
            <a:ext cx="4552950" cy="562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6" name="TextBox 5"/>
          <p:cNvSpPr txBox="1"/>
          <p:nvPr/>
        </p:nvSpPr>
        <p:spPr>
          <a:xfrm>
            <a:off x="5039127"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xmlns="" val="3710450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3457" y="71414"/>
            <a:ext cx="4536504" cy="738664"/>
          </a:xfrm>
          <a:prstGeom prst="rect">
            <a:avLst/>
          </a:prstGeom>
          <a:noFill/>
        </p:spPr>
        <p:txBody>
          <a:bodyPr wrap="square" rtlCol="0">
            <a:spAutoFit/>
          </a:bodyPr>
          <a:lstStyle/>
          <a:p>
            <a:pPr algn="ctr"/>
            <a:r>
              <a:rPr lang="en-GB" sz="1600" dirty="0" smtClean="0"/>
              <a:t>The Fifth Luminous Mystery</a:t>
            </a:r>
          </a:p>
          <a:p>
            <a:pPr algn="ctr"/>
            <a:r>
              <a:rPr lang="en-GB" sz="2600" b="1" u="sng" dirty="0" smtClean="0"/>
              <a:t>The Institution of the Eucharist</a:t>
            </a: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56059" y="1793475"/>
            <a:ext cx="4371301" cy="4850235"/>
          </a:xfrm>
          <a:prstGeom prst="rect">
            <a:avLst/>
          </a:prstGeom>
        </p:spPr>
      </p:pic>
      <p:sp>
        <p:nvSpPr>
          <p:cNvPr id="4" name="Oval 3"/>
          <p:cNvSpPr/>
          <p:nvPr/>
        </p:nvSpPr>
        <p:spPr>
          <a:xfrm>
            <a:off x="827584" y="427891"/>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827584" y="1673950"/>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827584" y="2996952"/>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827584" y="4437112"/>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827584" y="5824877"/>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7524328" y="4437112"/>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524328" y="1673950"/>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7524328" y="5824877"/>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7524328" y="2996952"/>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7524328" y="427891"/>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7"/>
          <p:cNvSpPr txBox="1"/>
          <p:nvPr/>
        </p:nvSpPr>
        <p:spPr>
          <a:xfrm>
            <a:off x="2951726" y="857232"/>
            <a:ext cx="288032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b="1" dirty="0" smtClean="0">
                <a:solidFill>
                  <a:schemeClr val="tx2">
                    <a:lumMod val="60000"/>
                    <a:lumOff val="40000"/>
                  </a:schemeClr>
                </a:solidFill>
              </a:rPr>
              <a:t>Our Father</a:t>
            </a:r>
            <a:endParaRPr lang="en-GB" sz="2000" b="1" dirty="0">
              <a:solidFill>
                <a:schemeClr val="tx2">
                  <a:lumMod val="60000"/>
                  <a:lumOff val="40000"/>
                </a:schemeClr>
              </a:solidFill>
            </a:endParaRPr>
          </a:p>
        </p:txBody>
      </p:sp>
      <p:sp>
        <p:nvSpPr>
          <p:cNvPr id="16" name="TextBox 18"/>
          <p:cNvSpPr txBox="1"/>
          <p:nvPr/>
        </p:nvSpPr>
        <p:spPr>
          <a:xfrm>
            <a:off x="2928926" y="1171502"/>
            <a:ext cx="288032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dirty="0" smtClean="0">
                <a:solidFill>
                  <a:srgbClr val="DF85DF"/>
                </a:solidFill>
              </a:rPr>
              <a:t>Hail Mary</a:t>
            </a:r>
            <a:endParaRPr lang="en-GB" sz="2400" b="1" dirty="0">
              <a:solidFill>
                <a:srgbClr val="DF85DF"/>
              </a:solidFill>
            </a:endParaRPr>
          </a:p>
        </p:txBody>
      </p:sp>
    </p:spTree>
    <p:extLst>
      <p:ext uri="{BB962C8B-B14F-4D97-AF65-F5344CB8AC3E}">
        <p14:creationId xmlns:p14="http://schemas.microsoft.com/office/powerpoint/2010/main" xmlns="" val="218925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5">
                                            <p:txEl>
                                              <p:pRg st="0" end="0"/>
                                            </p:txEl>
                                          </p:spTgt>
                                        </p:tgtEl>
                                      </p:cBhvr>
                                      <p:by x="150000" y="10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80145" y="684681"/>
            <a:ext cx="4552950" cy="562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7" name="TextBox 6"/>
          <p:cNvSpPr txBox="1"/>
          <p:nvPr/>
        </p:nvSpPr>
        <p:spPr>
          <a:xfrm>
            <a:off x="5063296"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xmlns="" val="847932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80145" y="684682"/>
            <a:ext cx="4552950" cy="562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284944" y="359998"/>
            <a:ext cx="4320480" cy="6278642"/>
          </a:xfrm>
          <a:prstGeom prst="rect">
            <a:avLst/>
          </a:prstGeom>
        </p:spPr>
        <p:txBody>
          <a:bodyPr wrap="square">
            <a:spAutoFit/>
          </a:bodyPr>
          <a:lstStyle/>
          <a:p>
            <a:r>
              <a:rPr lang="en-GB" sz="1600" dirty="0" smtClean="0"/>
              <a:t>Hail, Holy Queen Mother </a:t>
            </a:r>
            <a:r>
              <a:rPr lang="en-GB" sz="1600" dirty="0"/>
              <a:t>of Mercy, our life, our sweetness and our hope! </a:t>
            </a:r>
            <a:endParaRPr lang="en-GB" sz="1600" dirty="0" smtClean="0"/>
          </a:p>
          <a:p>
            <a:endParaRPr lang="en-GB" sz="1000" dirty="0" smtClean="0"/>
          </a:p>
          <a:p>
            <a:r>
              <a:rPr lang="en-GB" sz="1600" dirty="0" smtClean="0"/>
              <a:t>To </a:t>
            </a:r>
            <a:r>
              <a:rPr lang="en-GB" sz="1600" dirty="0"/>
              <a:t>thee do we cry, poor banished children of Eve; to thee do we send up our sighs, mourning and weeping in this vale of tears. </a:t>
            </a:r>
            <a:endParaRPr lang="en-GB" sz="1600" dirty="0" smtClean="0"/>
          </a:p>
          <a:p>
            <a:endParaRPr lang="en-GB" sz="1000" dirty="0"/>
          </a:p>
          <a:p>
            <a:r>
              <a:rPr lang="en-GB" sz="1600" dirty="0" smtClean="0"/>
              <a:t>Turn </a:t>
            </a:r>
            <a:r>
              <a:rPr lang="en-GB" sz="1600" dirty="0"/>
              <a:t>then, most gracious advocate, </a:t>
            </a:r>
            <a:r>
              <a:rPr lang="en-GB" sz="1600" dirty="0" err="1"/>
              <a:t>thine</a:t>
            </a:r>
            <a:r>
              <a:rPr lang="en-GB" sz="1600" dirty="0"/>
              <a:t> eyes of mercy toward us, and after this our exile, show unto us the blessed fruit of thy womb, Jesus. </a:t>
            </a:r>
            <a:endParaRPr lang="en-GB" sz="1600" dirty="0" smtClean="0"/>
          </a:p>
          <a:p>
            <a:endParaRPr lang="en-GB" sz="1000" dirty="0"/>
          </a:p>
          <a:p>
            <a:r>
              <a:rPr lang="en-GB" sz="1600" dirty="0" smtClean="0"/>
              <a:t>O </a:t>
            </a:r>
            <a:r>
              <a:rPr lang="en-GB" sz="1600" dirty="0"/>
              <a:t>clement, O loving, O sweet Virgin Mary! </a:t>
            </a:r>
            <a:endParaRPr lang="en-GB" sz="1600" dirty="0" smtClean="0"/>
          </a:p>
          <a:p>
            <a:endParaRPr lang="en-GB" sz="1000" dirty="0"/>
          </a:p>
          <a:p>
            <a:r>
              <a:rPr lang="en-GB" sz="1600" b="1" i="1" dirty="0" smtClean="0"/>
              <a:t>V: </a:t>
            </a:r>
            <a:r>
              <a:rPr lang="en-GB" sz="1600" b="1" i="1" dirty="0"/>
              <a:t>Pray for us, O Holy Mother of God. </a:t>
            </a:r>
            <a:endParaRPr lang="en-GB" sz="1600" b="1" i="1" dirty="0" smtClean="0"/>
          </a:p>
          <a:p>
            <a:r>
              <a:rPr lang="en-GB" sz="1600" b="1" dirty="0" smtClean="0"/>
              <a:t>R: </a:t>
            </a:r>
            <a:r>
              <a:rPr lang="en-GB" sz="1600" dirty="0"/>
              <a:t>That we may be made worthy of the promises of Christ</a:t>
            </a:r>
            <a:r>
              <a:rPr lang="en-GB" sz="1600" dirty="0" smtClean="0"/>
              <a:t>.</a:t>
            </a:r>
          </a:p>
          <a:p>
            <a:endParaRPr lang="en-GB" sz="1000" dirty="0" smtClean="0"/>
          </a:p>
          <a:p>
            <a:r>
              <a:rPr lang="en-GB" sz="1600" i="1" dirty="0" smtClean="0"/>
              <a:t>Let </a:t>
            </a:r>
            <a:r>
              <a:rPr lang="en-GB" sz="1600" i="1" dirty="0"/>
              <a:t>us </a:t>
            </a:r>
            <a:r>
              <a:rPr lang="en-GB" sz="1600" i="1" dirty="0" smtClean="0"/>
              <a:t>pray: </a:t>
            </a:r>
            <a:r>
              <a:rPr lang="en-GB" sz="1600" dirty="0"/>
              <a:t>O </a:t>
            </a:r>
            <a:r>
              <a:rPr lang="en-GB" sz="1600" dirty="0" smtClean="0"/>
              <a:t>God, </a:t>
            </a:r>
            <a:r>
              <a:rPr lang="en-GB" sz="1600" dirty="0"/>
              <a:t>whose only begotten Son, by His life, death, and resurrection, has purchased for us the rewards of eternal life, grant, we beseech Thee, that meditating upon these mysteries of the Most Holy Rosary of the Blessed Virgin Mary, we may imitate what they contain and obtain what they promise, through the same Christ Our Lord. </a:t>
            </a:r>
            <a:endParaRPr lang="en-GB" sz="1600" dirty="0" smtClean="0"/>
          </a:p>
          <a:p>
            <a:endParaRPr lang="en-GB" sz="1600" dirty="0"/>
          </a:p>
          <a:p>
            <a:r>
              <a:rPr lang="en-GB" sz="1600" dirty="0" smtClean="0"/>
              <a:t>Amen</a:t>
            </a:r>
            <a:r>
              <a:rPr lang="en-GB" sz="1600" dirty="0"/>
              <a:t>. </a:t>
            </a:r>
          </a:p>
        </p:txBody>
      </p:sp>
      <p:sp>
        <p:nvSpPr>
          <p:cNvPr id="7" name="TextBox 6"/>
          <p:cNvSpPr txBox="1"/>
          <p:nvPr/>
        </p:nvSpPr>
        <p:spPr>
          <a:xfrm>
            <a:off x="5063296"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Hail Holy Queen</a:t>
            </a:r>
          </a:p>
        </p:txBody>
      </p:sp>
    </p:spTree>
    <p:extLst>
      <p:ext uri="{BB962C8B-B14F-4D97-AF65-F5344CB8AC3E}">
        <p14:creationId xmlns:p14="http://schemas.microsoft.com/office/powerpoint/2010/main" xmlns="" val="48627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308304" y="1556148"/>
            <a:ext cx="1479958" cy="2312440"/>
          </a:xfrm>
          <a:prstGeom prst="rect">
            <a:avLst/>
          </a:prstGeom>
        </p:spPr>
      </p:pic>
      <p:pic>
        <p:nvPicPr>
          <p:cNvPr id="15"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563365" y="1569922"/>
            <a:ext cx="1493406" cy="23025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785150" y="1569922"/>
            <a:ext cx="1468545" cy="23025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034786" y="1556148"/>
            <a:ext cx="1482221" cy="2316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21296" y="1556792"/>
            <a:ext cx="1460181" cy="23025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323528" y="4221088"/>
            <a:ext cx="8464734" cy="2092881"/>
          </a:xfrm>
          <a:prstGeom prst="rect">
            <a:avLst/>
          </a:prstGeom>
          <a:noFill/>
        </p:spPr>
        <p:txBody>
          <a:bodyPr wrap="square" rtlCol="0">
            <a:spAutoFit/>
          </a:bodyPr>
          <a:lstStyle/>
          <a:p>
            <a:pPr algn="ctr"/>
            <a:r>
              <a:rPr lang="en-GB" sz="2600" dirty="0" smtClean="0"/>
              <a:t>Jesus is Baptised</a:t>
            </a:r>
          </a:p>
          <a:p>
            <a:pPr algn="ctr"/>
            <a:r>
              <a:rPr lang="en-GB" sz="2600" dirty="0" smtClean="0"/>
              <a:t>The Wedding at Cana</a:t>
            </a:r>
          </a:p>
          <a:p>
            <a:pPr algn="ctr"/>
            <a:r>
              <a:rPr lang="en-GB" sz="2600" dirty="0" smtClean="0"/>
              <a:t>Proclamation of the Kingdom</a:t>
            </a:r>
          </a:p>
          <a:p>
            <a:pPr algn="ctr"/>
            <a:r>
              <a:rPr lang="en-GB" sz="2600" dirty="0" smtClean="0"/>
              <a:t>Jesus’ Transfiguration</a:t>
            </a:r>
          </a:p>
          <a:p>
            <a:pPr algn="ctr"/>
            <a:r>
              <a:rPr lang="en-GB" sz="2600" dirty="0" smtClean="0"/>
              <a:t>The Institution of the Eucharist</a:t>
            </a:r>
            <a:endParaRPr lang="en-GB" sz="2600" dirty="0"/>
          </a:p>
        </p:txBody>
      </p:sp>
      <p:sp>
        <p:nvSpPr>
          <p:cNvPr id="2" name="Title 1"/>
          <p:cNvSpPr>
            <a:spLocks noGrp="1"/>
          </p:cNvSpPr>
          <p:nvPr>
            <p:ph type="title"/>
          </p:nvPr>
        </p:nvSpPr>
        <p:spPr>
          <a:xfrm>
            <a:off x="404622" y="260648"/>
            <a:ext cx="8229600" cy="1143000"/>
          </a:xfrm>
        </p:spPr>
        <p:txBody>
          <a:bodyPr>
            <a:normAutofit/>
          </a:bodyPr>
          <a:lstStyle/>
          <a:p>
            <a:r>
              <a:rPr lang="en-GB" sz="5000" dirty="0" smtClean="0"/>
              <a:t>The Luminous Mysteries</a:t>
            </a:r>
            <a:endParaRPr lang="en-GB" sz="5000" dirty="0"/>
          </a:p>
        </p:txBody>
      </p:sp>
    </p:spTree>
    <p:extLst>
      <p:ext uri="{BB962C8B-B14F-4D97-AF65-F5344CB8AC3E}">
        <p14:creationId xmlns:p14="http://schemas.microsoft.com/office/powerpoint/2010/main" xmlns="" val="841950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01826" y="790985"/>
            <a:ext cx="4552950" cy="562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214282" y="928670"/>
            <a:ext cx="4214842" cy="5078313"/>
          </a:xfrm>
          <a:prstGeom prst="rect">
            <a:avLst/>
          </a:prstGeom>
        </p:spPr>
        <p:txBody>
          <a:bodyPr wrap="square">
            <a:spAutoFit/>
          </a:bodyPr>
          <a:lstStyle/>
          <a:p>
            <a:r>
              <a:rPr lang="en-GB" dirty="0" smtClean="0"/>
              <a:t>I </a:t>
            </a:r>
            <a:r>
              <a:rPr lang="en-GB" dirty="0"/>
              <a:t>believe in God</a:t>
            </a:r>
            <a:r>
              <a:rPr lang="en-GB" dirty="0" smtClean="0"/>
              <a:t>, the </a:t>
            </a:r>
            <a:r>
              <a:rPr lang="en-GB" dirty="0"/>
              <a:t>Father almighty</a:t>
            </a:r>
            <a:r>
              <a:rPr lang="en-GB" dirty="0" smtClean="0"/>
              <a:t>, Creator </a:t>
            </a:r>
            <a:r>
              <a:rPr lang="en-GB" dirty="0"/>
              <a:t>of heaven and earth</a:t>
            </a:r>
            <a:r>
              <a:rPr lang="en-GB" dirty="0" smtClean="0"/>
              <a:t>, and </a:t>
            </a:r>
            <a:r>
              <a:rPr lang="en-GB" dirty="0"/>
              <a:t>in Jesus Christ, his only Son, our Lord</a:t>
            </a:r>
            <a:r>
              <a:rPr lang="en-GB" dirty="0" smtClean="0"/>
              <a:t>, who </a:t>
            </a:r>
            <a:r>
              <a:rPr lang="en-GB" dirty="0"/>
              <a:t>was conceived by the Holy Spirit</a:t>
            </a:r>
            <a:r>
              <a:rPr lang="en-GB" dirty="0" smtClean="0"/>
              <a:t>, born </a:t>
            </a:r>
            <a:r>
              <a:rPr lang="en-GB" dirty="0"/>
              <a:t>of the Virgin Mary</a:t>
            </a:r>
            <a:r>
              <a:rPr lang="en-GB" dirty="0" smtClean="0"/>
              <a:t>, suffered </a:t>
            </a:r>
            <a:r>
              <a:rPr lang="en-GB" dirty="0"/>
              <a:t>under Pontius Pilate</a:t>
            </a:r>
            <a:r>
              <a:rPr lang="en-GB" dirty="0" smtClean="0"/>
              <a:t>, was </a:t>
            </a:r>
            <a:r>
              <a:rPr lang="en-GB" dirty="0"/>
              <a:t>crucified, died and was buried</a:t>
            </a:r>
            <a:r>
              <a:rPr lang="en-GB" dirty="0" smtClean="0"/>
              <a:t>; he </a:t>
            </a:r>
            <a:r>
              <a:rPr lang="en-GB" dirty="0"/>
              <a:t>descended into hell</a:t>
            </a:r>
            <a:r>
              <a:rPr lang="en-GB" dirty="0" smtClean="0"/>
              <a:t>; on </a:t>
            </a:r>
            <a:r>
              <a:rPr lang="en-GB" dirty="0"/>
              <a:t>the third day he rose again from the dead</a:t>
            </a:r>
            <a:r>
              <a:rPr lang="en-GB" dirty="0" smtClean="0"/>
              <a:t>; he </a:t>
            </a:r>
            <a:r>
              <a:rPr lang="en-GB" dirty="0"/>
              <a:t>ascended into heaven</a:t>
            </a:r>
            <a:r>
              <a:rPr lang="en-GB" dirty="0" smtClean="0"/>
              <a:t>, and </a:t>
            </a:r>
            <a:r>
              <a:rPr lang="en-GB" dirty="0"/>
              <a:t>is seated at the right hand of God the Father almighty</a:t>
            </a:r>
            <a:r>
              <a:rPr lang="en-GB" dirty="0" smtClean="0"/>
              <a:t>; from </a:t>
            </a:r>
            <a:r>
              <a:rPr lang="en-GB" dirty="0"/>
              <a:t>there he will come to judge the living and the dead</a:t>
            </a:r>
            <a:r>
              <a:rPr lang="en-GB" dirty="0" smtClean="0"/>
              <a:t>.</a:t>
            </a:r>
          </a:p>
          <a:p>
            <a:endParaRPr lang="en-GB" dirty="0"/>
          </a:p>
          <a:p>
            <a:r>
              <a:rPr lang="en-GB" dirty="0"/>
              <a:t>I believe in the Holy Spirit</a:t>
            </a:r>
            <a:r>
              <a:rPr lang="en-GB" dirty="0" smtClean="0"/>
              <a:t>, the </a:t>
            </a:r>
            <a:r>
              <a:rPr lang="en-GB" dirty="0"/>
              <a:t>holy catholic Church</a:t>
            </a:r>
            <a:r>
              <a:rPr lang="en-GB" dirty="0" smtClean="0"/>
              <a:t>, the </a:t>
            </a:r>
            <a:r>
              <a:rPr lang="en-GB" dirty="0"/>
              <a:t>communion of saints</a:t>
            </a:r>
            <a:r>
              <a:rPr lang="en-GB" dirty="0" smtClean="0"/>
              <a:t>, the </a:t>
            </a:r>
            <a:r>
              <a:rPr lang="en-GB" dirty="0"/>
              <a:t>forgiveness of sins</a:t>
            </a:r>
            <a:r>
              <a:rPr lang="en-GB" dirty="0" smtClean="0"/>
              <a:t>, the </a:t>
            </a:r>
            <a:r>
              <a:rPr lang="en-GB" dirty="0"/>
              <a:t>resurrection of the body</a:t>
            </a:r>
            <a:r>
              <a:rPr lang="en-GB" dirty="0" smtClean="0"/>
              <a:t>, and </a:t>
            </a:r>
            <a:r>
              <a:rPr lang="en-GB" dirty="0"/>
              <a:t>life everlasting. </a:t>
            </a:r>
            <a:endParaRPr lang="en-GB" dirty="0" smtClean="0"/>
          </a:p>
          <a:p>
            <a:endParaRPr lang="en-GB" dirty="0"/>
          </a:p>
          <a:p>
            <a:r>
              <a:rPr lang="en-GB" dirty="0" smtClean="0"/>
              <a:t>Amen</a:t>
            </a:r>
            <a:r>
              <a:rPr lang="en-GB" dirty="0"/>
              <a:t>.</a:t>
            </a:r>
          </a:p>
        </p:txBody>
      </p:sp>
      <p:sp>
        <p:nvSpPr>
          <p:cNvPr id="5" name="TextBox 4"/>
          <p:cNvSpPr txBox="1"/>
          <p:nvPr/>
        </p:nvSpPr>
        <p:spPr>
          <a:xfrm>
            <a:off x="4932040" y="2708920"/>
            <a:ext cx="3528392" cy="738664"/>
          </a:xfrm>
          <a:prstGeom prst="rect">
            <a:avLst/>
          </a:prstGeom>
          <a:noFill/>
        </p:spPr>
        <p:txBody>
          <a:bodyPr wrap="square" rtlCol="0">
            <a:spAutoFit/>
          </a:bodyPr>
          <a:lstStyle/>
          <a:p>
            <a:pPr algn="ctr"/>
            <a:r>
              <a:rPr lang="en-GB" sz="1600" i="1" dirty="0" smtClean="0"/>
              <a:t>Make the </a:t>
            </a:r>
            <a:r>
              <a:rPr lang="en-GB" sz="1600" b="1" i="1" dirty="0" smtClean="0"/>
              <a:t>sign of the cross </a:t>
            </a:r>
            <a:r>
              <a:rPr lang="en-GB" sz="1600" i="1" dirty="0" smtClean="0"/>
              <a:t>and say the…</a:t>
            </a:r>
          </a:p>
          <a:p>
            <a:pPr algn="ctr"/>
            <a:r>
              <a:rPr lang="en-GB" sz="2600" dirty="0" smtClean="0"/>
              <a:t>Apostles’ Creed</a:t>
            </a:r>
            <a:endParaRPr lang="en-GB" sz="2600" dirty="0"/>
          </a:p>
        </p:txBody>
      </p:sp>
    </p:spTree>
    <p:extLst>
      <p:ext uri="{BB962C8B-B14F-4D97-AF65-F5344CB8AC3E}">
        <p14:creationId xmlns:p14="http://schemas.microsoft.com/office/powerpoint/2010/main" xmlns="" val="218844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04293" y="764704"/>
            <a:ext cx="4552950" cy="562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05344" y="1067279"/>
            <a:ext cx="4320480" cy="4832092"/>
          </a:xfrm>
          <a:prstGeom prst="rect">
            <a:avLst/>
          </a:prstGeom>
        </p:spPr>
        <p:txBody>
          <a:bodyPr wrap="square">
            <a:spAutoFit/>
          </a:bodyPr>
          <a:lstStyle/>
          <a:p>
            <a:r>
              <a:rPr lang="en-GB" sz="2200" dirty="0" smtClean="0"/>
              <a:t>Our </a:t>
            </a:r>
            <a:r>
              <a:rPr lang="en-GB" sz="2200" dirty="0"/>
              <a:t>Father, who art in </a:t>
            </a:r>
            <a:r>
              <a:rPr lang="en-GB" sz="2200" dirty="0" smtClean="0"/>
              <a:t>heaven,</a:t>
            </a:r>
          </a:p>
          <a:p>
            <a:r>
              <a:rPr lang="en-GB" sz="2200" dirty="0" smtClean="0"/>
              <a:t>hallowed </a:t>
            </a:r>
            <a:r>
              <a:rPr lang="en-GB" sz="2200" dirty="0"/>
              <a:t>be thy name</a:t>
            </a:r>
            <a:r>
              <a:rPr lang="en-GB" sz="2200" dirty="0" smtClean="0"/>
              <a:t>;</a:t>
            </a:r>
          </a:p>
          <a:p>
            <a:r>
              <a:rPr lang="en-GB" sz="2200" dirty="0" smtClean="0"/>
              <a:t>thy </a:t>
            </a:r>
            <a:r>
              <a:rPr lang="en-GB" sz="2200" dirty="0"/>
              <a:t>kingdom come</a:t>
            </a:r>
            <a:r>
              <a:rPr lang="en-GB" sz="2200" dirty="0" smtClean="0"/>
              <a:t>,</a:t>
            </a:r>
          </a:p>
          <a:p>
            <a:r>
              <a:rPr lang="en-GB" sz="2200" dirty="0" smtClean="0"/>
              <a:t>thy </a:t>
            </a:r>
            <a:r>
              <a:rPr lang="en-GB" sz="2200" dirty="0"/>
              <a:t>will be </a:t>
            </a:r>
            <a:r>
              <a:rPr lang="en-GB" sz="2200" dirty="0" smtClean="0"/>
              <a:t>done on </a:t>
            </a:r>
            <a:r>
              <a:rPr lang="en-GB" sz="2200" dirty="0"/>
              <a:t>earth </a:t>
            </a:r>
            <a:endParaRPr lang="en-GB" sz="2200" dirty="0" smtClean="0"/>
          </a:p>
          <a:p>
            <a:r>
              <a:rPr lang="en-GB" sz="2200" dirty="0" smtClean="0"/>
              <a:t>as </a:t>
            </a:r>
            <a:r>
              <a:rPr lang="en-GB" sz="2200" dirty="0"/>
              <a:t>it is in heaven</a:t>
            </a:r>
            <a:r>
              <a:rPr lang="en-GB" sz="2200" dirty="0" smtClean="0"/>
              <a:t>.</a:t>
            </a:r>
          </a:p>
          <a:p>
            <a:r>
              <a:rPr lang="en-GB" sz="2200" dirty="0" smtClean="0"/>
              <a:t> </a:t>
            </a:r>
          </a:p>
          <a:p>
            <a:r>
              <a:rPr lang="en-GB" sz="2200" dirty="0" smtClean="0"/>
              <a:t>Give </a:t>
            </a:r>
            <a:r>
              <a:rPr lang="en-GB" sz="2200" dirty="0"/>
              <a:t>us this day our daily bread</a:t>
            </a:r>
            <a:r>
              <a:rPr lang="en-GB" sz="2200" dirty="0" smtClean="0"/>
              <a:t>,</a:t>
            </a:r>
          </a:p>
          <a:p>
            <a:r>
              <a:rPr lang="en-GB" sz="2200" dirty="0" smtClean="0"/>
              <a:t>and </a:t>
            </a:r>
            <a:r>
              <a:rPr lang="en-GB" sz="2200" dirty="0"/>
              <a:t>forgive us our trespasses</a:t>
            </a:r>
            <a:r>
              <a:rPr lang="en-GB" sz="2200" dirty="0" smtClean="0"/>
              <a:t>,</a:t>
            </a:r>
          </a:p>
          <a:p>
            <a:r>
              <a:rPr lang="en-GB" sz="2200" dirty="0" smtClean="0"/>
              <a:t>as </a:t>
            </a:r>
            <a:r>
              <a:rPr lang="en-GB" sz="2200" dirty="0"/>
              <a:t>we forgive those who </a:t>
            </a:r>
            <a:endParaRPr lang="en-GB" sz="2200" dirty="0" smtClean="0"/>
          </a:p>
          <a:p>
            <a:r>
              <a:rPr lang="en-GB" sz="2200" dirty="0" smtClean="0"/>
              <a:t>trespass </a:t>
            </a:r>
            <a:r>
              <a:rPr lang="en-GB" sz="2200" dirty="0"/>
              <a:t>against us</a:t>
            </a:r>
            <a:r>
              <a:rPr lang="en-GB" sz="2200" dirty="0" smtClean="0"/>
              <a:t>;</a:t>
            </a:r>
          </a:p>
          <a:p>
            <a:r>
              <a:rPr lang="en-GB" sz="2200" dirty="0" smtClean="0"/>
              <a:t>and </a:t>
            </a:r>
            <a:r>
              <a:rPr lang="en-GB" sz="2200" dirty="0"/>
              <a:t>lead us not into temptation</a:t>
            </a:r>
            <a:r>
              <a:rPr lang="en-GB" sz="2200" dirty="0" smtClean="0"/>
              <a:t>, </a:t>
            </a:r>
          </a:p>
          <a:p>
            <a:r>
              <a:rPr lang="en-GB" sz="2200" dirty="0" smtClean="0"/>
              <a:t>but </a:t>
            </a:r>
            <a:r>
              <a:rPr lang="en-GB" sz="2200" dirty="0"/>
              <a:t>deliver us from evil</a:t>
            </a:r>
            <a:r>
              <a:rPr lang="en-GB" sz="2200" dirty="0" smtClean="0"/>
              <a:t>.</a:t>
            </a:r>
          </a:p>
          <a:p>
            <a:endParaRPr lang="en-GB" sz="2200" dirty="0" smtClean="0"/>
          </a:p>
          <a:p>
            <a:r>
              <a:rPr lang="en-GB" sz="2200" dirty="0" smtClean="0"/>
              <a:t>Amen.</a:t>
            </a:r>
            <a:endParaRPr lang="en-GB" sz="2200" dirty="0"/>
          </a:p>
        </p:txBody>
      </p:sp>
      <p:sp>
        <p:nvSpPr>
          <p:cNvPr id="7" name="TextBox 6"/>
          <p:cNvSpPr txBox="1"/>
          <p:nvPr/>
        </p:nvSpPr>
        <p:spPr>
          <a:xfrm>
            <a:off x="5258936" y="2708919"/>
            <a:ext cx="2880320" cy="738664"/>
          </a:xfrm>
          <a:prstGeom prst="rect">
            <a:avLst/>
          </a:prstGeom>
          <a:noFill/>
        </p:spPr>
        <p:txBody>
          <a:bodyPr wrap="square" rtlCol="0">
            <a:spAutoFit/>
          </a:bodyPr>
          <a:lstStyle/>
          <a:p>
            <a:pPr algn="ctr"/>
            <a:r>
              <a:rPr lang="en-GB" sz="1600" i="1" dirty="0" smtClean="0"/>
              <a:t>Say the…</a:t>
            </a:r>
          </a:p>
          <a:p>
            <a:pPr algn="ctr"/>
            <a:r>
              <a:rPr lang="en-GB" sz="2600" dirty="0" smtClean="0"/>
              <a:t>Our Father</a:t>
            </a:r>
            <a:endParaRPr lang="en-GB" sz="2600" dirty="0"/>
          </a:p>
        </p:txBody>
      </p:sp>
    </p:spTree>
    <p:extLst>
      <p:ext uri="{BB962C8B-B14F-4D97-AF65-F5344CB8AC3E}">
        <p14:creationId xmlns:p14="http://schemas.microsoft.com/office/powerpoint/2010/main" xmlns="" val="1095025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29569" y="736604"/>
            <a:ext cx="4552950" cy="562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23528" y="1196752"/>
            <a:ext cx="3962720" cy="4708981"/>
          </a:xfrm>
          <a:prstGeom prst="rect">
            <a:avLst/>
          </a:prstGeom>
        </p:spPr>
        <p:txBody>
          <a:bodyPr wrap="square">
            <a:spAutoFit/>
          </a:bodyPr>
          <a:lstStyle/>
          <a:p>
            <a:endParaRPr lang="en-GB" sz="1400" dirty="0"/>
          </a:p>
          <a:p>
            <a:r>
              <a:rPr lang="en-GB" sz="2200" i="1" dirty="0"/>
              <a:t>Hail Mary, full of grace.</a:t>
            </a:r>
          </a:p>
          <a:p>
            <a:r>
              <a:rPr lang="en-GB" sz="2200" i="1" dirty="0"/>
              <a:t>Our Lord is with thee</a:t>
            </a:r>
            <a:r>
              <a:rPr lang="en-GB" sz="2200" i="1" dirty="0" smtClean="0"/>
              <a:t>.</a:t>
            </a:r>
          </a:p>
          <a:p>
            <a:r>
              <a:rPr lang="en-GB" sz="2200" i="1" dirty="0" smtClean="0"/>
              <a:t>Blessed </a:t>
            </a:r>
            <a:r>
              <a:rPr lang="en-GB" sz="2200" i="1" dirty="0"/>
              <a:t>art thou among women,</a:t>
            </a:r>
          </a:p>
          <a:p>
            <a:r>
              <a:rPr lang="en-GB" sz="2200" i="1" dirty="0"/>
              <a:t>and blessed is the fruit of thy womb,</a:t>
            </a:r>
          </a:p>
          <a:p>
            <a:r>
              <a:rPr lang="en-GB" sz="2200" i="1" dirty="0"/>
              <a:t>Jesus</a:t>
            </a:r>
            <a:r>
              <a:rPr lang="en-GB" sz="2200" i="1" dirty="0" smtClean="0"/>
              <a:t>.</a:t>
            </a:r>
          </a:p>
          <a:p>
            <a:endParaRPr lang="en-GB" sz="2200" dirty="0" smtClean="0"/>
          </a:p>
          <a:p>
            <a:r>
              <a:rPr lang="en-GB" sz="2200" dirty="0" smtClean="0"/>
              <a:t>Holy </a:t>
            </a:r>
            <a:r>
              <a:rPr lang="en-GB" sz="2200" dirty="0"/>
              <a:t>Mary, Mother of God,</a:t>
            </a:r>
          </a:p>
          <a:p>
            <a:r>
              <a:rPr lang="en-GB" sz="2200" dirty="0"/>
              <a:t>pray for us sinners,</a:t>
            </a:r>
          </a:p>
          <a:p>
            <a:r>
              <a:rPr lang="en-GB" sz="2200" dirty="0"/>
              <a:t>now and at the hour of our death</a:t>
            </a:r>
            <a:r>
              <a:rPr lang="en-GB" sz="2200" dirty="0" smtClean="0"/>
              <a:t>.</a:t>
            </a:r>
          </a:p>
          <a:p>
            <a:endParaRPr lang="en-GB" sz="2200" dirty="0"/>
          </a:p>
          <a:p>
            <a:r>
              <a:rPr lang="en-GB" sz="2200" dirty="0" smtClean="0"/>
              <a:t>Amen</a:t>
            </a:r>
            <a:r>
              <a:rPr lang="en-GB" sz="2200" dirty="0"/>
              <a:t>. </a:t>
            </a:r>
          </a:p>
        </p:txBody>
      </p:sp>
      <p:sp>
        <p:nvSpPr>
          <p:cNvPr id="7" name="TextBox 6"/>
          <p:cNvSpPr txBox="1"/>
          <p:nvPr/>
        </p:nvSpPr>
        <p:spPr>
          <a:xfrm>
            <a:off x="5273784" y="2708920"/>
            <a:ext cx="2880320" cy="738664"/>
          </a:xfrm>
          <a:prstGeom prst="rect">
            <a:avLst/>
          </a:prstGeom>
          <a:noFill/>
        </p:spPr>
        <p:txBody>
          <a:bodyPr wrap="square" rtlCol="0">
            <a:spAutoFit/>
          </a:bodyPr>
          <a:lstStyle/>
          <a:p>
            <a:pPr algn="ctr"/>
            <a:r>
              <a:rPr lang="en-GB" sz="1600" i="1" dirty="0" smtClean="0"/>
              <a:t>Say three…</a:t>
            </a:r>
          </a:p>
          <a:p>
            <a:pPr algn="ctr"/>
            <a:r>
              <a:rPr lang="en-GB" sz="2600" dirty="0" smtClean="0"/>
              <a:t>Hail Marys</a:t>
            </a:r>
          </a:p>
        </p:txBody>
      </p:sp>
    </p:spTree>
    <p:extLst>
      <p:ext uri="{BB962C8B-B14F-4D97-AF65-F5344CB8AC3E}">
        <p14:creationId xmlns:p14="http://schemas.microsoft.com/office/powerpoint/2010/main" xmlns="" val="1556008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30967" y="684682"/>
            <a:ext cx="4552950" cy="562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8" name="TextBox 7"/>
          <p:cNvSpPr txBox="1"/>
          <p:nvPr/>
        </p:nvSpPr>
        <p:spPr>
          <a:xfrm>
            <a:off x="5114118"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xmlns="" val="940626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01550" y="142852"/>
            <a:ext cx="2880320" cy="738664"/>
          </a:xfrm>
          <a:prstGeom prst="rect">
            <a:avLst/>
          </a:prstGeom>
          <a:noFill/>
        </p:spPr>
        <p:txBody>
          <a:bodyPr wrap="square" rtlCol="0">
            <a:spAutoFit/>
          </a:bodyPr>
          <a:lstStyle/>
          <a:p>
            <a:pPr algn="ctr"/>
            <a:r>
              <a:rPr lang="en-GB" sz="1600" dirty="0" smtClean="0"/>
              <a:t>The First Luminous Mystery</a:t>
            </a:r>
          </a:p>
          <a:p>
            <a:pPr algn="ctr"/>
            <a:r>
              <a:rPr lang="en-GB" sz="2600" b="1" u="sng" dirty="0" smtClean="0"/>
              <a:t>Jesus is Baptised</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56059" y="1639106"/>
            <a:ext cx="4371302" cy="49331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p:cNvSpPr/>
          <p:nvPr/>
        </p:nvSpPr>
        <p:spPr>
          <a:xfrm>
            <a:off x="827584" y="427891"/>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827584" y="1673950"/>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827584" y="2996952"/>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827584" y="4437112"/>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827584" y="5824877"/>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524328" y="4437112"/>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7524328" y="1673950"/>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7524328" y="5824877"/>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7524328" y="2996952"/>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7524328" y="427891"/>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7"/>
          <p:cNvSpPr txBox="1"/>
          <p:nvPr/>
        </p:nvSpPr>
        <p:spPr>
          <a:xfrm>
            <a:off x="2951726" y="857232"/>
            <a:ext cx="288032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b="1" dirty="0" smtClean="0">
                <a:solidFill>
                  <a:schemeClr val="tx2">
                    <a:lumMod val="60000"/>
                    <a:lumOff val="40000"/>
                  </a:schemeClr>
                </a:solidFill>
              </a:rPr>
              <a:t>Our Father</a:t>
            </a:r>
            <a:endParaRPr lang="en-GB" sz="2000" b="1" dirty="0">
              <a:solidFill>
                <a:schemeClr val="tx2">
                  <a:lumMod val="60000"/>
                  <a:lumOff val="40000"/>
                </a:schemeClr>
              </a:solidFill>
            </a:endParaRPr>
          </a:p>
        </p:txBody>
      </p:sp>
      <p:sp>
        <p:nvSpPr>
          <p:cNvPr id="17" name="TextBox 18"/>
          <p:cNvSpPr txBox="1"/>
          <p:nvPr/>
        </p:nvSpPr>
        <p:spPr>
          <a:xfrm>
            <a:off x="2928926" y="1171502"/>
            <a:ext cx="288032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dirty="0" smtClean="0">
                <a:solidFill>
                  <a:srgbClr val="DF85DF"/>
                </a:solidFill>
              </a:rPr>
              <a:t>Hail Mary</a:t>
            </a:r>
            <a:endParaRPr lang="en-GB" sz="2400" b="1" dirty="0">
              <a:solidFill>
                <a:srgbClr val="DF85DF"/>
              </a:solidFill>
            </a:endParaRPr>
          </a:p>
        </p:txBody>
      </p:sp>
    </p:spTree>
    <p:extLst>
      <p:ext uri="{BB962C8B-B14F-4D97-AF65-F5344CB8AC3E}">
        <p14:creationId xmlns:p14="http://schemas.microsoft.com/office/powerpoint/2010/main" xmlns="" val="25048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6">
                                            <p:txEl>
                                              <p:pRg st="0" end="0"/>
                                            </p:txEl>
                                          </p:spTgt>
                                        </p:tgtEl>
                                      </p:cBhvr>
                                      <p:by x="150000" y="10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55976" y="714765"/>
            <a:ext cx="4552950" cy="562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a:t>
            </a:r>
            <a:r>
              <a:rPr lang="en-GB" sz="2200" dirty="0"/>
              <a:t>. </a:t>
            </a:r>
            <a:endParaRPr lang="en-GB" sz="2200"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6" name="TextBox 5"/>
          <p:cNvSpPr txBox="1"/>
          <p:nvPr/>
        </p:nvSpPr>
        <p:spPr>
          <a:xfrm>
            <a:off x="5039127" y="2708920"/>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xmlns="" val="2088678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21530" y="142852"/>
            <a:ext cx="3240360" cy="738664"/>
          </a:xfrm>
          <a:prstGeom prst="rect">
            <a:avLst/>
          </a:prstGeom>
          <a:noFill/>
        </p:spPr>
        <p:txBody>
          <a:bodyPr wrap="square" rtlCol="0">
            <a:spAutoFit/>
          </a:bodyPr>
          <a:lstStyle/>
          <a:p>
            <a:pPr algn="ctr"/>
            <a:r>
              <a:rPr lang="en-GB" sz="1600" dirty="0" smtClean="0"/>
              <a:t>The Second Luminous Mystery</a:t>
            </a:r>
          </a:p>
          <a:p>
            <a:pPr algn="ctr"/>
            <a:r>
              <a:rPr lang="en-GB" sz="2600" b="1" u="sng" dirty="0" smtClean="0"/>
              <a:t>The Wedding at Cana</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56059" y="1684814"/>
            <a:ext cx="4371302" cy="48874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p:cNvSpPr/>
          <p:nvPr/>
        </p:nvSpPr>
        <p:spPr>
          <a:xfrm>
            <a:off x="827584" y="427891"/>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827584" y="1673950"/>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827584" y="2996952"/>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827584" y="4437112"/>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827584" y="5824877"/>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524328" y="4437112"/>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7524328" y="1673950"/>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7524328" y="5824877"/>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7524328" y="2996952"/>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7524328" y="427891"/>
            <a:ext cx="504056" cy="636459"/>
          </a:xfrm>
          <a:prstGeom prst="ellipse">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7"/>
          <p:cNvSpPr txBox="1"/>
          <p:nvPr/>
        </p:nvSpPr>
        <p:spPr>
          <a:xfrm>
            <a:off x="2951726" y="857232"/>
            <a:ext cx="288032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b="1" dirty="0" smtClean="0">
                <a:solidFill>
                  <a:schemeClr val="tx2">
                    <a:lumMod val="60000"/>
                    <a:lumOff val="40000"/>
                  </a:schemeClr>
                </a:solidFill>
              </a:rPr>
              <a:t>Our Father</a:t>
            </a:r>
            <a:endParaRPr lang="en-GB" sz="2000" b="1" dirty="0">
              <a:solidFill>
                <a:schemeClr val="tx2">
                  <a:lumMod val="60000"/>
                  <a:lumOff val="40000"/>
                </a:schemeClr>
              </a:solidFill>
            </a:endParaRPr>
          </a:p>
        </p:txBody>
      </p:sp>
      <p:sp>
        <p:nvSpPr>
          <p:cNvPr id="17" name="TextBox 18"/>
          <p:cNvSpPr txBox="1"/>
          <p:nvPr/>
        </p:nvSpPr>
        <p:spPr>
          <a:xfrm>
            <a:off x="2928926" y="1171502"/>
            <a:ext cx="288032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dirty="0" smtClean="0">
                <a:solidFill>
                  <a:srgbClr val="DF85DF"/>
                </a:solidFill>
              </a:rPr>
              <a:t>Hail Mary</a:t>
            </a:r>
            <a:endParaRPr lang="en-GB" sz="2400" b="1" dirty="0">
              <a:solidFill>
                <a:srgbClr val="DF85DF"/>
              </a:solidFill>
            </a:endParaRPr>
          </a:p>
        </p:txBody>
      </p:sp>
    </p:spTree>
    <p:extLst>
      <p:ext uri="{BB962C8B-B14F-4D97-AF65-F5344CB8AC3E}">
        <p14:creationId xmlns:p14="http://schemas.microsoft.com/office/powerpoint/2010/main" xmlns="" val="370851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6">
                                            <p:txEl>
                                              <p:pRg st="0" end="0"/>
                                            </p:txEl>
                                          </p:spTgt>
                                        </p:tgtEl>
                                      </p:cBhvr>
                                      <p:by x="150000" y="10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animBg="1"/>
      <p:bldP spid="12" grpId="0" animBg="1"/>
      <p:bldP spid="13" grpId="0" animBg="1"/>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1333</Words>
  <Application>Microsoft Office PowerPoint</Application>
  <PresentationFormat>On-screen Show (4:3)</PresentationFormat>
  <Paragraphs>258</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The Holy Rosary</vt:lpstr>
      <vt:lpstr>The Luminous Mysteries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Holy Rosary</dc:title>
  <dc:creator>User</dc:creator>
  <cp:lastModifiedBy>User</cp:lastModifiedBy>
  <cp:revision>7</cp:revision>
  <dcterms:created xsi:type="dcterms:W3CDTF">2021-04-08T10:57:56Z</dcterms:created>
  <dcterms:modified xsi:type="dcterms:W3CDTF">2021-04-08T13:21:14Z</dcterms:modified>
</cp:coreProperties>
</file>